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8"/>
  </p:notesMasterIdLst>
  <p:sldIdLst>
    <p:sldId id="256" r:id="rId2"/>
    <p:sldId id="257" r:id="rId3"/>
    <p:sldId id="26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7" r:id="rId22"/>
    <p:sldId id="278" r:id="rId23"/>
    <p:sldId id="279" r:id="rId24"/>
    <p:sldId id="276" r:id="rId25"/>
    <p:sldId id="280" r:id="rId26"/>
    <p:sldId id="281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734" autoAdjust="0"/>
  </p:normalViewPr>
  <p:slideViewPr>
    <p:cSldViewPr snapToGrid="0">
      <p:cViewPr varScale="1">
        <p:scale>
          <a:sx n="93" d="100"/>
          <a:sy n="93" d="100"/>
        </p:scale>
        <p:origin x="12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ce Terrié" userId="217478fc-8745-4fef-8c73-5418bca7eded" providerId="ADAL" clId="{472712ED-95CE-42E1-92C9-8FF2C8A2E2E9}"/>
    <pc:docChg chg="addSld delSld">
      <pc:chgData name="Brice Terrié" userId="217478fc-8745-4fef-8c73-5418bca7eded" providerId="ADAL" clId="{472712ED-95CE-42E1-92C9-8FF2C8A2E2E9}" dt="2024-05-16T08:16:31.153" v="1" actId="47"/>
      <pc:docMkLst>
        <pc:docMk/>
      </pc:docMkLst>
      <pc:sldChg chg="new del">
        <pc:chgData name="Brice Terrié" userId="217478fc-8745-4fef-8c73-5418bca7eded" providerId="ADAL" clId="{472712ED-95CE-42E1-92C9-8FF2C8A2E2E9}" dt="2024-05-16T08:16:31.153" v="1" actId="47"/>
        <pc:sldMkLst>
          <pc:docMk/>
          <pc:sldMk cId="4155859896" sldId="282"/>
        </pc:sldMkLst>
      </pc:sldChg>
    </pc:docChg>
  </pc:docChgLst>
  <pc:docChgLst>
    <pc:chgData name="Brice Terrié" userId="217478fc-8745-4fef-8c73-5418bca7eded" providerId="ADAL" clId="{BA58B067-8081-4CBD-AF7E-211D29C2AB71}"/>
    <pc:docChg chg="undo custSel addSld modSld">
      <pc:chgData name="Brice Terrié" userId="217478fc-8745-4fef-8c73-5418bca7eded" providerId="ADAL" clId="{BA58B067-8081-4CBD-AF7E-211D29C2AB71}" dt="2023-01-19T10:21:52.376" v="31" actId="20577"/>
      <pc:docMkLst>
        <pc:docMk/>
      </pc:docMkLst>
      <pc:sldChg chg="modNotesTx">
        <pc:chgData name="Brice Terrié" userId="217478fc-8745-4fef-8c73-5418bca7eded" providerId="ADAL" clId="{BA58B067-8081-4CBD-AF7E-211D29C2AB71}" dt="2023-01-19T10:20:03.129" v="0" actId="6549"/>
        <pc:sldMkLst>
          <pc:docMk/>
          <pc:sldMk cId="1623371732" sldId="257"/>
        </pc:sldMkLst>
      </pc:sldChg>
      <pc:sldChg chg="modNotesTx">
        <pc:chgData name="Brice Terrié" userId="217478fc-8745-4fef-8c73-5418bca7eded" providerId="ADAL" clId="{BA58B067-8081-4CBD-AF7E-211D29C2AB71}" dt="2023-01-19T10:20:33.405" v="1" actId="6549"/>
        <pc:sldMkLst>
          <pc:docMk/>
          <pc:sldMk cId="3923158651" sldId="278"/>
        </pc:sldMkLst>
      </pc:sldChg>
      <pc:sldChg chg="modNotesTx">
        <pc:chgData name="Brice Terrié" userId="217478fc-8745-4fef-8c73-5418bca7eded" providerId="ADAL" clId="{BA58B067-8081-4CBD-AF7E-211D29C2AB71}" dt="2023-01-19T10:20:37.841" v="2" actId="6549"/>
        <pc:sldMkLst>
          <pc:docMk/>
          <pc:sldMk cId="1242680963" sldId="279"/>
        </pc:sldMkLst>
      </pc:sldChg>
      <pc:sldChg chg="modNotesTx">
        <pc:chgData name="Brice Terrié" userId="217478fc-8745-4fef-8c73-5418bca7eded" providerId="ADAL" clId="{BA58B067-8081-4CBD-AF7E-211D29C2AB71}" dt="2023-01-19T10:20:51.655" v="3" actId="6549"/>
        <pc:sldMkLst>
          <pc:docMk/>
          <pc:sldMk cId="1147872527" sldId="280"/>
        </pc:sldMkLst>
      </pc:sldChg>
      <pc:sldChg chg="modSp add mod">
        <pc:chgData name="Brice Terrié" userId="217478fc-8745-4fef-8c73-5418bca7eded" providerId="ADAL" clId="{BA58B067-8081-4CBD-AF7E-211D29C2AB71}" dt="2023-01-19T10:21:52.376" v="31" actId="20577"/>
        <pc:sldMkLst>
          <pc:docMk/>
          <pc:sldMk cId="2614952606" sldId="281"/>
        </pc:sldMkLst>
        <pc:spChg chg="mod">
          <ac:chgData name="Brice Terrié" userId="217478fc-8745-4fef-8c73-5418bca7eded" providerId="ADAL" clId="{BA58B067-8081-4CBD-AF7E-211D29C2AB71}" dt="2023-01-19T10:21:52.376" v="31" actId="20577"/>
          <ac:spMkLst>
            <pc:docMk/>
            <pc:sldMk cId="2614952606" sldId="281"/>
            <ac:spMk id="2" creationId="{0971FBAB-646D-3859-45E9-3B478544D9EA}"/>
          </ac:spMkLst>
        </pc:spChg>
        <pc:picChg chg="mod">
          <ac:chgData name="Brice Terrié" userId="217478fc-8745-4fef-8c73-5418bca7eded" providerId="ADAL" clId="{BA58B067-8081-4CBD-AF7E-211D29C2AB71}" dt="2023-01-19T10:21:47.961" v="29" actId="1076"/>
          <ac:picMkLst>
            <pc:docMk/>
            <pc:sldMk cId="2614952606" sldId="281"/>
            <ac:picMk id="4" creationId="{64A29F4D-246E-2F5C-8741-E2E4B1CCF28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EFCA08-D728-4499-8084-89FDEB29DAD2}" type="datetimeFigureOut">
              <a:rPr lang="fr-FR" smtClean="0"/>
              <a:t>16/05/2024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E0204-79F9-4A8C-876C-B77A86A421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5821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E0204-79F9-4A8C-876C-B77A86A4215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495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E0204-79F9-4A8C-876C-B77A86A42152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248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E0204-79F9-4A8C-876C-B77A86A42152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0606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E0204-79F9-4A8C-876C-B77A86A42152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165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E0204-79F9-4A8C-876C-B77A86A42152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696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E0204-79F9-4A8C-876C-B77A86A42152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0781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70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89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37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2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009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07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821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05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58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25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874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0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29F4D-246E-2F5C-8741-E2E4B1CCF2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" r="-1" b="4988"/>
          <a:stretch/>
        </p:blipFill>
        <p:spPr>
          <a:xfrm>
            <a:off x="-3048" y="-2"/>
            <a:ext cx="1218895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3407C8C-2F7C-C632-BB18-39622857ED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48" y="1012371"/>
            <a:ext cx="12188952" cy="1315558"/>
          </a:xfrm>
          <a:ln w="12700">
            <a:noFill/>
          </a:ln>
        </p:spPr>
        <p:txBody>
          <a:bodyPr anchor="ctr">
            <a:normAutofit/>
          </a:bodyPr>
          <a:lstStyle/>
          <a:p>
            <a:pPr algn="ctr"/>
            <a:r>
              <a:rPr lang="fr-FR" sz="6000" dirty="0">
                <a:latin typeface="Adobe Garamond Pro Bold" panose="02020702060506020403" pitchFamily="18" charset="0"/>
              </a:rPr>
              <a:t>La MAO en musicothérapie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326A847-7D1B-E2AE-EBB4-9F7D631685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096" y="5678424"/>
            <a:ext cx="12188952" cy="548640"/>
          </a:xfrm>
        </p:spPr>
        <p:txBody>
          <a:bodyPr anchor="ctr">
            <a:norm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Brice TERRIÉ - Musicothérapeute</a:t>
            </a:r>
          </a:p>
        </p:txBody>
      </p:sp>
    </p:spTree>
    <p:extLst>
      <p:ext uri="{BB962C8B-B14F-4D97-AF65-F5344CB8AC3E}">
        <p14:creationId xmlns:p14="http://schemas.microsoft.com/office/powerpoint/2010/main" val="3923396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29F4D-246E-2F5C-8741-E2E4B1CCF2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" r="-1" b="4988"/>
          <a:stretch/>
        </p:blipFill>
        <p:spPr>
          <a:xfrm>
            <a:off x="-3048" y="-2"/>
            <a:ext cx="1218895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3407C8C-2F7C-C632-BB18-39622857ED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48" y="1012371"/>
            <a:ext cx="12188952" cy="1315558"/>
          </a:xfrm>
          <a:ln w="12700">
            <a:noFill/>
          </a:ln>
        </p:spPr>
        <p:txBody>
          <a:bodyPr anchor="ctr">
            <a:normAutofit/>
          </a:bodyPr>
          <a:lstStyle/>
          <a:p>
            <a:pPr algn="ctr"/>
            <a:r>
              <a:rPr lang="fr-FR" sz="6000" dirty="0">
                <a:latin typeface="Adobe Garamond Pro Bold" panose="02020702060506020403" pitchFamily="18" charset="0"/>
              </a:rPr>
              <a:t>Les consoles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83AAA98-7B8C-6D00-2EB4-B152CD868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022" y="1788301"/>
            <a:ext cx="3417955" cy="548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88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29F4D-246E-2F5C-8741-E2E4B1CCF2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" r="-1" b="4988"/>
          <a:stretch/>
        </p:blipFill>
        <p:spPr>
          <a:xfrm>
            <a:off x="-3048" y="-2"/>
            <a:ext cx="1218895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3407C8C-2F7C-C632-BB18-39622857ED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48" y="1012371"/>
            <a:ext cx="12188952" cy="1315558"/>
          </a:xfrm>
          <a:ln w="12700">
            <a:noFill/>
          </a:ln>
        </p:spPr>
        <p:txBody>
          <a:bodyPr anchor="ctr">
            <a:normAutofit/>
          </a:bodyPr>
          <a:lstStyle/>
          <a:p>
            <a:pPr algn="ctr"/>
            <a:r>
              <a:rPr lang="fr-FR" sz="6000" dirty="0">
                <a:latin typeface="Adobe Garamond Pro Bold" panose="02020702060506020403" pitchFamily="18" charset="0"/>
              </a:rPr>
              <a:t>La diffusion</a:t>
            </a:r>
          </a:p>
        </p:txBody>
      </p:sp>
      <p:pic>
        <p:nvPicPr>
          <p:cNvPr id="5" name="Image 4" descr="Une image contenant valise, équipement électronique, bagage, boîtier&#10;&#10;Description générée automatiquement">
            <a:extLst>
              <a:ext uri="{FF2B5EF4-FFF2-40B4-BE49-F238E27FC236}">
                <a16:creationId xmlns:a16="http://schemas.microsoft.com/office/drawing/2014/main" id="{BA29FE4E-E501-F401-1069-C22493AEB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85" y="2606241"/>
            <a:ext cx="4944286" cy="395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74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29F4D-246E-2F5C-8741-E2E4B1CCF2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" r="-1" b="4988"/>
          <a:stretch/>
        </p:blipFill>
        <p:spPr>
          <a:xfrm>
            <a:off x="-3048" y="-2"/>
            <a:ext cx="1218895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3407C8C-2F7C-C632-BB18-39622857ED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48" y="1012371"/>
            <a:ext cx="12188952" cy="1315558"/>
          </a:xfrm>
          <a:ln w="12700">
            <a:noFill/>
          </a:ln>
        </p:spPr>
        <p:txBody>
          <a:bodyPr anchor="ctr">
            <a:normAutofit fontScale="90000"/>
          </a:bodyPr>
          <a:lstStyle/>
          <a:p>
            <a:pPr algn="ctr"/>
            <a:r>
              <a:rPr lang="fr-FR" sz="6000" dirty="0">
                <a:latin typeface="Adobe Garamond Pro Bold" panose="02020702060506020403" pitchFamily="18" charset="0"/>
              </a:rPr>
              <a:t>La chaine du son</a:t>
            </a:r>
            <a:br>
              <a:rPr lang="fr-FR" sz="6000" dirty="0">
                <a:latin typeface="Adobe Garamond Pro Bold" panose="02020702060506020403" pitchFamily="18" charset="0"/>
              </a:rPr>
            </a:br>
            <a:r>
              <a:rPr lang="fr-FR" sz="6000" dirty="0">
                <a:latin typeface="Adobe Garamond Pro Bold" panose="02020702060506020403" pitchFamily="18" charset="0"/>
              </a:rPr>
              <a:t>numérique</a:t>
            </a:r>
          </a:p>
        </p:txBody>
      </p:sp>
    </p:spTree>
    <p:extLst>
      <p:ext uri="{BB962C8B-B14F-4D97-AF65-F5344CB8AC3E}">
        <p14:creationId xmlns:p14="http://schemas.microsoft.com/office/powerpoint/2010/main" val="1134668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29F4D-246E-2F5C-8741-E2E4B1CCF2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" r="-1" b="4988"/>
          <a:stretch/>
        </p:blipFill>
        <p:spPr>
          <a:xfrm>
            <a:off x="-3048" y="-2"/>
            <a:ext cx="1218895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B08F4E2-CE1E-C95F-7DD6-45E6A835A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5624" y="0"/>
            <a:ext cx="9700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74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29F4D-246E-2F5C-8741-E2E4B1CCF2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" r="-1" b="4988"/>
          <a:stretch/>
        </p:blipFill>
        <p:spPr>
          <a:xfrm>
            <a:off x="-3048" y="-2"/>
            <a:ext cx="1218895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E931127-3EBC-6993-77F5-F3289D67491D}"/>
              </a:ext>
            </a:extLst>
          </p:cNvPr>
          <p:cNvSpPr txBox="1"/>
          <p:nvPr/>
        </p:nvSpPr>
        <p:spPr>
          <a:xfrm>
            <a:off x="302079" y="236764"/>
            <a:ext cx="11617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L’ordinateur</a:t>
            </a:r>
          </a:p>
        </p:txBody>
      </p:sp>
    </p:spTree>
    <p:extLst>
      <p:ext uri="{BB962C8B-B14F-4D97-AF65-F5344CB8AC3E}">
        <p14:creationId xmlns:p14="http://schemas.microsoft.com/office/powerpoint/2010/main" val="2864090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29F4D-246E-2F5C-8741-E2E4B1CCF2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" r="-1" b="4988"/>
          <a:stretch/>
        </p:blipFill>
        <p:spPr>
          <a:xfrm>
            <a:off x="-3048" y="-2"/>
            <a:ext cx="1218895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E931127-3EBC-6993-77F5-F3289D67491D}"/>
              </a:ext>
            </a:extLst>
          </p:cNvPr>
          <p:cNvSpPr txBox="1"/>
          <p:nvPr/>
        </p:nvSpPr>
        <p:spPr>
          <a:xfrm>
            <a:off x="302079" y="236764"/>
            <a:ext cx="116177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L’ordinateur</a:t>
            </a:r>
          </a:p>
          <a:p>
            <a:pPr marL="685800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Le séquenceur</a:t>
            </a:r>
          </a:p>
        </p:txBody>
      </p:sp>
    </p:spTree>
    <p:extLst>
      <p:ext uri="{BB962C8B-B14F-4D97-AF65-F5344CB8AC3E}">
        <p14:creationId xmlns:p14="http://schemas.microsoft.com/office/powerpoint/2010/main" val="2773742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29F4D-246E-2F5C-8741-E2E4B1CCF2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" r="-1" b="4988"/>
          <a:stretch/>
        </p:blipFill>
        <p:spPr>
          <a:xfrm>
            <a:off x="-3048" y="-2"/>
            <a:ext cx="1218895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E931127-3EBC-6993-77F5-F3289D67491D}"/>
              </a:ext>
            </a:extLst>
          </p:cNvPr>
          <p:cNvSpPr txBox="1"/>
          <p:nvPr/>
        </p:nvSpPr>
        <p:spPr>
          <a:xfrm>
            <a:off x="302079" y="236764"/>
            <a:ext cx="1161777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L’ordinateur</a:t>
            </a:r>
          </a:p>
          <a:p>
            <a:pPr marL="685800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Le séquenceur</a:t>
            </a:r>
          </a:p>
          <a:p>
            <a:pPr marL="685800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Les plug-ins</a:t>
            </a:r>
          </a:p>
          <a:p>
            <a:pPr marL="1600200" lvl="2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Effets virtuels</a:t>
            </a:r>
          </a:p>
          <a:p>
            <a:pPr marL="1600200" lvl="2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Instruments virtuels</a:t>
            </a:r>
          </a:p>
        </p:txBody>
      </p:sp>
    </p:spTree>
    <p:extLst>
      <p:ext uri="{BB962C8B-B14F-4D97-AF65-F5344CB8AC3E}">
        <p14:creationId xmlns:p14="http://schemas.microsoft.com/office/powerpoint/2010/main" val="2502546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29F4D-246E-2F5C-8741-E2E4B1CCF2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" r="-1" b="4988"/>
          <a:stretch/>
        </p:blipFill>
        <p:spPr>
          <a:xfrm>
            <a:off x="-3048" y="-2"/>
            <a:ext cx="1218895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E931127-3EBC-6993-77F5-F3289D67491D}"/>
              </a:ext>
            </a:extLst>
          </p:cNvPr>
          <p:cNvSpPr txBox="1"/>
          <p:nvPr/>
        </p:nvSpPr>
        <p:spPr>
          <a:xfrm>
            <a:off x="302079" y="236764"/>
            <a:ext cx="1161777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L’ordinateur</a:t>
            </a:r>
          </a:p>
          <a:p>
            <a:pPr marL="685800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Le séquenceur</a:t>
            </a:r>
          </a:p>
          <a:p>
            <a:pPr marL="685800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Les plug-ins</a:t>
            </a:r>
          </a:p>
          <a:p>
            <a:pPr marL="1600200" lvl="2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Effets virtuels</a:t>
            </a:r>
          </a:p>
          <a:p>
            <a:pPr marL="1600200" lvl="2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Instruments virtuels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57CC3D9-80DA-7187-1E80-7B98CDE9621F}"/>
              </a:ext>
            </a:extLst>
          </p:cNvPr>
          <p:cNvSpPr txBox="1"/>
          <p:nvPr/>
        </p:nvSpPr>
        <p:spPr>
          <a:xfrm>
            <a:off x="272143" y="4484081"/>
            <a:ext cx="7723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Clavier maître</a:t>
            </a:r>
          </a:p>
        </p:txBody>
      </p:sp>
    </p:spTree>
    <p:extLst>
      <p:ext uri="{BB962C8B-B14F-4D97-AF65-F5344CB8AC3E}">
        <p14:creationId xmlns:p14="http://schemas.microsoft.com/office/powerpoint/2010/main" val="595878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29F4D-246E-2F5C-8741-E2E4B1CCF2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" r="-1" b="4988"/>
          <a:stretch/>
        </p:blipFill>
        <p:spPr>
          <a:xfrm>
            <a:off x="-3048" y="-2"/>
            <a:ext cx="1218895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E931127-3EBC-6993-77F5-F3289D67491D}"/>
              </a:ext>
            </a:extLst>
          </p:cNvPr>
          <p:cNvSpPr txBox="1"/>
          <p:nvPr/>
        </p:nvSpPr>
        <p:spPr>
          <a:xfrm>
            <a:off x="302079" y="236764"/>
            <a:ext cx="1161777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L’ordinateur			</a:t>
            </a:r>
          </a:p>
          <a:p>
            <a:pPr marL="685800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Le séquenceur</a:t>
            </a:r>
          </a:p>
          <a:p>
            <a:pPr marL="685800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Les plug-ins</a:t>
            </a:r>
          </a:p>
          <a:p>
            <a:pPr marL="1600200" lvl="2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Effets virtuels</a:t>
            </a:r>
          </a:p>
          <a:p>
            <a:pPr marL="1600200" lvl="2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Instruments virtuels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57CC3D9-80DA-7187-1E80-7B98CDE9621F}"/>
              </a:ext>
            </a:extLst>
          </p:cNvPr>
          <p:cNvSpPr txBox="1"/>
          <p:nvPr/>
        </p:nvSpPr>
        <p:spPr>
          <a:xfrm>
            <a:off x="272143" y="4484081"/>
            <a:ext cx="77234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Clavier maître</a:t>
            </a:r>
          </a:p>
          <a:p>
            <a:pPr marL="685800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Surface de contrôle</a:t>
            </a:r>
          </a:p>
        </p:txBody>
      </p:sp>
    </p:spTree>
    <p:extLst>
      <p:ext uri="{BB962C8B-B14F-4D97-AF65-F5344CB8AC3E}">
        <p14:creationId xmlns:p14="http://schemas.microsoft.com/office/powerpoint/2010/main" val="1595901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29F4D-246E-2F5C-8741-E2E4B1CCF2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" r="-1" b="4988"/>
          <a:stretch/>
        </p:blipFill>
        <p:spPr>
          <a:xfrm>
            <a:off x="-3048" y="-2"/>
            <a:ext cx="1218895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E931127-3EBC-6993-77F5-F3289D67491D}"/>
              </a:ext>
            </a:extLst>
          </p:cNvPr>
          <p:cNvSpPr txBox="1"/>
          <p:nvPr/>
        </p:nvSpPr>
        <p:spPr>
          <a:xfrm>
            <a:off x="302079" y="236764"/>
            <a:ext cx="1161777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L’ordinateur			- Enceintes</a:t>
            </a:r>
          </a:p>
          <a:p>
            <a:pPr marL="685800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Le séquenceur</a:t>
            </a:r>
          </a:p>
          <a:p>
            <a:pPr marL="685800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Les plug-ins</a:t>
            </a:r>
          </a:p>
          <a:p>
            <a:pPr marL="1600200" lvl="2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Effets virtuels</a:t>
            </a:r>
          </a:p>
          <a:p>
            <a:pPr marL="1600200" lvl="2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Instruments virtuels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57CC3D9-80DA-7187-1E80-7B98CDE9621F}"/>
              </a:ext>
            </a:extLst>
          </p:cNvPr>
          <p:cNvSpPr txBox="1"/>
          <p:nvPr/>
        </p:nvSpPr>
        <p:spPr>
          <a:xfrm>
            <a:off x="272143" y="4484081"/>
            <a:ext cx="77234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Clavier maître</a:t>
            </a:r>
          </a:p>
          <a:p>
            <a:pPr marL="685800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Surface de contrôle</a:t>
            </a:r>
          </a:p>
        </p:txBody>
      </p:sp>
    </p:spTree>
    <p:extLst>
      <p:ext uri="{BB962C8B-B14F-4D97-AF65-F5344CB8AC3E}">
        <p14:creationId xmlns:p14="http://schemas.microsoft.com/office/powerpoint/2010/main" val="329259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29F4D-246E-2F5C-8741-E2E4B1CCF2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" r="-1" b="4988"/>
          <a:stretch/>
        </p:blipFill>
        <p:spPr>
          <a:xfrm>
            <a:off x="-3048" y="-2"/>
            <a:ext cx="1218895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3407C8C-2F7C-C632-BB18-39622857ED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48" y="1012371"/>
            <a:ext cx="12188952" cy="1315558"/>
          </a:xfrm>
          <a:ln w="12700">
            <a:noFill/>
          </a:ln>
        </p:spPr>
        <p:txBody>
          <a:bodyPr anchor="ctr">
            <a:normAutofit/>
          </a:bodyPr>
          <a:lstStyle/>
          <a:p>
            <a:pPr algn="ctr"/>
            <a:r>
              <a:rPr lang="fr-FR" sz="6000" dirty="0">
                <a:latin typeface="Adobe Garamond Pro Bold" panose="02020702060506020403" pitchFamily="18" charset="0"/>
              </a:rPr>
              <a:t>Présentation</a:t>
            </a:r>
          </a:p>
        </p:txBody>
      </p:sp>
    </p:spTree>
    <p:extLst>
      <p:ext uri="{BB962C8B-B14F-4D97-AF65-F5344CB8AC3E}">
        <p14:creationId xmlns:p14="http://schemas.microsoft.com/office/powerpoint/2010/main" val="1623371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29F4D-246E-2F5C-8741-E2E4B1CCF2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" r="-1" b="4988"/>
          <a:stretch/>
        </p:blipFill>
        <p:spPr>
          <a:xfrm>
            <a:off x="-3048" y="-2"/>
            <a:ext cx="1218895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E931127-3EBC-6993-77F5-F3289D67491D}"/>
              </a:ext>
            </a:extLst>
          </p:cNvPr>
          <p:cNvSpPr txBox="1"/>
          <p:nvPr/>
        </p:nvSpPr>
        <p:spPr>
          <a:xfrm>
            <a:off x="302079" y="236764"/>
            <a:ext cx="1161777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L’ordinateur			- Enceintes</a:t>
            </a:r>
          </a:p>
          <a:p>
            <a:pPr marL="685800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Le séquenceur		- Casque</a:t>
            </a:r>
          </a:p>
          <a:p>
            <a:pPr marL="685800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Les plug-ins</a:t>
            </a:r>
          </a:p>
          <a:p>
            <a:pPr marL="1600200" lvl="2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Effets virtuels</a:t>
            </a:r>
          </a:p>
          <a:p>
            <a:pPr marL="1600200" lvl="2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Instruments virtuels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57CC3D9-80DA-7187-1E80-7B98CDE9621F}"/>
              </a:ext>
            </a:extLst>
          </p:cNvPr>
          <p:cNvSpPr txBox="1"/>
          <p:nvPr/>
        </p:nvSpPr>
        <p:spPr>
          <a:xfrm>
            <a:off x="272143" y="4484081"/>
            <a:ext cx="77234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Clavier maître</a:t>
            </a:r>
          </a:p>
          <a:p>
            <a:pPr marL="685800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Surface de contrôle</a:t>
            </a:r>
          </a:p>
        </p:txBody>
      </p:sp>
    </p:spTree>
    <p:extLst>
      <p:ext uri="{BB962C8B-B14F-4D97-AF65-F5344CB8AC3E}">
        <p14:creationId xmlns:p14="http://schemas.microsoft.com/office/powerpoint/2010/main" val="1851607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29F4D-246E-2F5C-8741-E2E4B1CCF2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" r="-1" b="4988"/>
          <a:stretch/>
        </p:blipFill>
        <p:spPr>
          <a:xfrm>
            <a:off x="-3048" y="-2"/>
            <a:ext cx="1218895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E931127-3EBC-6993-77F5-F3289D67491D}"/>
              </a:ext>
            </a:extLst>
          </p:cNvPr>
          <p:cNvSpPr txBox="1"/>
          <p:nvPr/>
        </p:nvSpPr>
        <p:spPr>
          <a:xfrm>
            <a:off x="302079" y="236764"/>
            <a:ext cx="11617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En musicothérapie</a:t>
            </a:r>
          </a:p>
        </p:txBody>
      </p:sp>
    </p:spTree>
    <p:extLst>
      <p:ext uri="{BB962C8B-B14F-4D97-AF65-F5344CB8AC3E}">
        <p14:creationId xmlns:p14="http://schemas.microsoft.com/office/powerpoint/2010/main" val="1565627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29F4D-246E-2F5C-8741-E2E4B1CCF2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" r="-1" b="4988"/>
          <a:stretch/>
        </p:blipFill>
        <p:spPr>
          <a:xfrm>
            <a:off x="-3048" y="-2"/>
            <a:ext cx="1218895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E931127-3EBC-6993-77F5-F3289D67491D}"/>
              </a:ext>
            </a:extLst>
          </p:cNvPr>
          <p:cNvSpPr txBox="1"/>
          <p:nvPr/>
        </p:nvSpPr>
        <p:spPr>
          <a:xfrm>
            <a:off x="302079" y="236764"/>
            <a:ext cx="11617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En musicothérapie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971FBAB-646D-3859-45E9-3B478544D9EA}"/>
              </a:ext>
            </a:extLst>
          </p:cNvPr>
          <p:cNvSpPr txBox="1"/>
          <p:nvPr/>
        </p:nvSpPr>
        <p:spPr>
          <a:xfrm>
            <a:off x="1436914" y="1649186"/>
            <a:ext cx="9095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- Pourquoi ?</a:t>
            </a:r>
          </a:p>
        </p:txBody>
      </p:sp>
    </p:spTree>
    <p:extLst>
      <p:ext uri="{BB962C8B-B14F-4D97-AF65-F5344CB8AC3E}">
        <p14:creationId xmlns:p14="http://schemas.microsoft.com/office/powerpoint/2010/main" val="3923158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29F4D-246E-2F5C-8741-E2E4B1CCF2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" r="-1" b="4988"/>
          <a:stretch/>
        </p:blipFill>
        <p:spPr>
          <a:xfrm>
            <a:off x="-3048" y="-2"/>
            <a:ext cx="1218895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E931127-3EBC-6993-77F5-F3289D67491D}"/>
              </a:ext>
            </a:extLst>
          </p:cNvPr>
          <p:cNvSpPr txBox="1"/>
          <p:nvPr/>
        </p:nvSpPr>
        <p:spPr>
          <a:xfrm>
            <a:off x="302079" y="236764"/>
            <a:ext cx="11617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En musicothérapie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971FBAB-646D-3859-45E9-3B478544D9EA}"/>
              </a:ext>
            </a:extLst>
          </p:cNvPr>
          <p:cNvSpPr txBox="1"/>
          <p:nvPr/>
        </p:nvSpPr>
        <p:spPr>
          <a:xfrm>
            <a:off x="1436914" y="1649186"/>
            <a:ext cx="90950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Pourquoi ?</a:t>
            </a:r>
          </a:p>
          <a:p>
            <a:pPr marL="685800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Comment ?</a:t>
            </a:r>
          </a:p>
        </p:txBody>
      </p:sp>
    </p:spTree>
    <p:extLst>
      <p:ext uri="{BB962C8B-B14F-4D97-AF65-F5344CB8AC3E}">
        <p14:creationId xmlns:p14="http://schemas.microsoft.com/office/powerpoint/2010/main" val="1242680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29F4D-246E-2F5C-8741-E2E4B1CCF2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" r="-1" b="4988"/>
          <a:stretch/>
        </p:blipFill>
        <p:spPr>
          <a:xfrm>
            <a:off x="-3048" y="-2"/>
            <a:ext cx="1218895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 descr="Une image contenant mur, intérieur, portable, table&#10;&#10;Description générée automatiquement">
            <a:extLst>
              <a:ext uri="{FF2B5EF4-FFF2-40B4-BE49-F238E27FC236}">
                <a16:creationId xmlns:a16="http://schemas.microsoft.com/office/drawing/2014/main" id="{F15E2D1E-56F3-D52D-F8F2-C03C725DD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69" y="-6"/>
            <a:ext cx="7116797" cy="685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9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29F4D-246E-2F5C-8741-E2E4B1CCF2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" r="-1" b="4988"/>
          <a:stretch/>
        </p:blipFill>
        <p:spPr>
          <a:xfrm>
            <a:off x="-3048" y="-2"/>
            <a:ext cx="1218895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E931127-3EBC-6993-77F5-F3289D67491D}"/>
              </a:ext>
            </a:extLst>
          </p:cNvPr>
          <p:cNvSpPr txBox="1"/>
          <p:nvPr/>
        </p:nvSpPr>
        <p:spPr>
          <a:xfrm>
            <a:off x="302079" y="236764"/>
            <a:ext cx="11617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En musicothérapie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971FBAB-646D-3859-45E9-3B478544D9EA}"/>
              </a:ext>
            </a:extLst>
          </p:cNvPr>
          <p:cNvSpPr txBox="1"/>
          <p:nvPr/>
        </p:nvSpPr>
        <p:spPr>
          <a:xfrm>
            <a:off x="1436914" y="1649186"/>
            <a:ext cx="90950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Pourquoi ?</a:t>
            </a:r>
          </a:p>
          <a:p>
            <a:pPr marL="685800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Comment ?</a:t>
            </a:r>
          </a:p>
          <a:p>
            <a:pPr marL="685800" indent="-685800">
              <a:buFontTx/>
              <a:buChar char="-"/>
            </a:pPr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Observations</a:t>
            </a:r>
          </a:p>
        </p:txBody>
      </p:sp>
    </p:spTree>
    <p:extLst>
      <p:ext uri="{BB962C8B-B14F-4D97-AF65-F5344CB8AC3E}">
        <p14:creationId xmlns:p14="http://schemas.microsoft.com/office/powerpoint/2010/main" val="1147872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29F4D-246E-2F5C-8741-E2E4B1CCF2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" r="-1" b="4988"/>
          <a:stretch/>
        </p:blipFill>
        <p:spPr>
          <a:xfrm>
            <a:off x="-3048" y="-2"/>
            <a:ext cx="1218895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E931127-3EBC-6993-77F5-F3289D67491D}"/>
              </a:ext>
            </a:extLst>
          </p:cNvPr>
          <p:cNvSpPr txBox="1"/>
          <p:nvPr/>
        </p:nvSpPr>
        <p:spPr>
          <a:xfrm>
            <a:off x="302079" y="236764"/>
            <a:ext cx="11617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En musicothérapie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971FBAB-646D-3859-45E9-3B478544D9EA}"/>
              </a:ext>
            </a:extLst>
          </p:cNvPr>
          <p:cNvSpPr txBox="1"/>
          <p:nvPr/>
        </p:nvSpPr>
        <p:spPr>
          <a:xfrm>
            <a:off x="1436914" y="1649186"/>
            <a:ext cx="90950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5400" dirty="0">
              <a:latin typeface="Adobe Garamond Pro Bold" panose="02020702060506020403" pitchFamily="18" charset="0"/>
              <a:ea typeface="+mj-ea"/>
              <a:cs typeface="+mj-cs"/>
            </a:endParaRPr>
          </a:p>
          <a:p>
            <a:pPr algn="ctr"/>
            <a:endParaRPr lang="fr-FR" sz="5400" dirty="0">
              <a:latin typeface="Adobe Garamond Pro Bold" panose="02020702060506020403" pitchFamily="18" charset="0"/>
              <a:ea typeface="+mj-ea"/>
              <a:cs typeface="+mj-cs"/>
            </a:endParaRPr>
          </a:p>
          <a:p>
            <a:pPr algn="ctr"/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Mise en pratique</a:t>
            </a:r>
          </a:p>
        </p:txBody>
      </p:sp>
    </p:spTree>
    <p:extLst>
      <p:ext uri="{BB962C8B-B14F-4D97-AF65-F5344CB8AC3E}">
        <p14:creationId xmlns:p14="http://schemas.microsoft.com/office/powerpoint/2010/main" val="2614952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29F4D-246E-2F5C-8741-E2E4B1CCF2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" r="-1" b="4988"/>
          <a:stretch/>
        </p:blipFill>
        <p:spPr>
          <a:xfrm>
            <a:off x="-3048" y="-2"/>
            <a:ext cx="1218895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3407C8C-2F7C-C632-BB18-39622857ED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0831" y="1934308"/>
            <a:ext cx="9671538" cy="3341077"/>
          </a:xfrm>
          <a:ln w="12700">
            <a:noFill/>
          </a:ln>
        </p:spPr>
        <p:txBody>
          <a:bodyPr anchor="ctr">
            <a:normAutofit fontScale="90000"/>
          </a:bodyPr>
          <a:lstStyle/>
          <a:p>
            <a:br>
              <a:rPr lang="fr-FR" sz="6000" dirty="0">
                <a:latin typeface="Adobe Garamond Pro Bold" panose="02020702060506020403" pitchFamily="18" charset="0"/>
              </a:rPr>
            </a:br>
            <a:r>
              <a:rPr lang="fr-FR" sz="6000" dirty="0">
                <a:latin typeface="Adobe Garamond Pro Bold" panose="02020702060506020403" pitchFamily="18" charset="0"/>
              </a:rPr>
              <a:t>- La chaîne du son analogique</a:t>
            </a:r>
            <a:br>
              <a:rPr lang="fr-FR" sz="6000" dirty="0">
                <a:latin typeface="Adobe Garamond Pro Bold" panose="02020702060506020403" pitchFamily="18" charset="0"/>
              </a:rPr>
            </a:br>
            <a:r>
              <a:rPr lang="fr-FR" sz="6000" dirty="0">
                <a:latin typeface="Adobe Garamond Pro Bold" panose="02020702060506020403" pitchFamily="18" charset="0"/>
              </a:rPr>
              <a:t>- La chaîne du son numérique</a:t>
            </a:r>
            <a:br>
              <a:rPr lang="fr-FR" sz="6000" dirty="0">
                <a:latin typeface="Adobe Garamond Pro Bold" panose="02020702060506020403" pitchFamily="18" charset="0"/>
              </a:rPr>
            </a:br>
            <a:r>
              <a:rPr lang="fr-FR" sz="6000" dirty="0">
                <a:latin typeface="Adobe Garamond Pro Bold" panose="02020702060506020403" pitchFamily="18" charset="0"/>
              </a:rPr>
              <a:t>- En musicothérapie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6FF2E7E-EA9A-E321-5584-6913B8BB1A99}"/>
              </a:ext>
            </a:extLst>
          </p:cNvPr>
          <p:cNvSpPr txBox="1"/>
          <p:nvPr/>
        </p:nvSpPr>
        <p:spPr>
          <a:xfrm>
            <a:off x="-6096" y="808893"/>
            <a:ext cx="1218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latin typeface="Adobe Garamond Pro Bold" panose="02020702060506020403" pitchFamily="18" charset="0"/>
                <a:ea typeface="+mj-ea"/>
                <a:cs typeface="+mj-cs"/>
              </a:rPr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1473747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29F4D-246E-2F5C-8741-E2E4B1CCF2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" r="-1" b="4988"/>
          <a:stretch/>
        </p:blipFill>
        <p:spPr>
          <a:xfrm>
            <a:off x="-3048" y="-2"/>
            <a:ext cx="1218895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3407C8C-2F7C-C632-BB18-39622857ED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48" y="1012371"/>
            <a:ext cx="12188952" cy="1315558"/>
          </a:xfrm>
          <a:ln w="12700">
            <a:noFill/>
          </a:ln>
        </p:spPr>
        <p:txBody>
          <a:bodyPr anchor="ctr">
            <a:normAutofit fontScale="90000"/>
          </a:bodyPr>
          <a:lstStyle/>
          <a:p>
            <a:pPr algn="ctr"/>
            <a:r>
              <a:rPr lang="fr-FR" sz="6000" dirty="0">
                <a:latin typeface="Adobe Garamond Pro Bold" panose="02020702060506020403" pitchFamily="18" charset="0"/>
              </a:rPr>
              <a:t>La chaine du son</a:t>
            </a:r>
            <a:br>
              <a:rPr lang="fr-FR" sz="6000" dirty="0">
                <a:latin typeface="Adobe Garamond Pro Bold" panose="02020702060506020403" pitchFamily="18" charset="0"/>
              </a:rPr>
            </a:br>
            <a:r>
              <a:rPr lang="fr-FR" sz="6000" dirty="0">
                <a:latin typeface="Adobe Garamond Pro Bold" panose="02020702060506020403" pitchFamily="18" charset="0"/>
              </a:rPr>
              <a:t>analogique</a:t>
            </a:r>
          </a:p>
        </p:txBody>
      </p:sp>
    </p:spTree>
    <p:extLst>
      <p:ext uri="{BB962C8B-B14F-4D97-AF65-F5344CB8AC3E}">
        <p14:creationId xmlns:p14="http://schemas.microsoft.com/office/powerpoint/2010/main" val="1569042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29F4D-246E-2F5C-8741-E2E4B1CCF2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" r="-1" b="4988"/>
          <a:stretch/>
        </p:blipFill>
        <p:spPr>
          <a:xfrm>
            <a:off x="-3048" y="-2"/>
            <a:ext cx="1218895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3407C8C-2F7C-C632-BB18-39622857ED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48" y="1012371"/>
            <a:ext cx="12188952" cy="1315558"/>
          </a:xfrm>
          <a:ln w="12700">
            <a:noFill/>
          </a:ln>
        </p:spPr>
        <p:txBody>
          <a:bodyPr anchor="ctr">
            <a:normAutofit fontScale="90000"/>
          </a:bodyPr>
          <a:lstStyle/>
          <a:p>
            <a:pPr algn="ctr"/>
            <a:r>
              <a:rPr lang="fr-FR" sz="6000" dirty="0">
                <a:latin typeface="Adobe Garamond Pro Bold" panose="02020702060506020403" pitchFamily="18" charset="0"/>
              </a:rPr>
              <a:t>La chaine du son</a:t>
            </a:r>
            <a:br>
              <a:rPr lang="fr-FR" sz="6000" dirty="0">
                <a:latin typeface="Adobe Garamond Pro Bold" panose="02020702060506020403" pitchFamily="18" charset="0"/>
              </a:rPr>
            </a:br>
            <a:r>
              <a:rPr lang="fr-FR" sz="6000" dirty="0">
                <a:latin typeface="Adobe Garamond Pro Bold" panose="02020702060506020403" pitchFamily="18" charset="0"/>
              </a:rPr>
              <a:t>analogique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568893A-529B-3670-FFFC-A1CB9AAAE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" y="-204"/>
            <a:ext cx="10622688" cy="688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04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29F4D-246E-2F5C-8741-E2E4B1CCF2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" r="-1" b="4988"/>
          <a:stretch/>
        </p:blipFill>
        <p:spPr>
          <a:xfrm>
            <a:off x="13578" y="8311"/>
            <a:ext cx="1218895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3407C8C-2F7C-C632-BB18-39622857ED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48" y="1012371"/>
            <a:ext cx="12188952" cy="1315558"/>
          </a:xfrm>
          <a:ln w="12700">
            <a:noFill/>
          </a:ln>
        </p:spPr>
        <p:txBody>
          <a:bodyPr anchor="ctr">
            <a:normAutofit/>
          </a:bodyPr>
          <a:lstStyle/>
          <a:p>
            <a:pPr algn="ctr"/>
            <a:r>
              <a:rPr lang="fr-FR" sz="6000" dirty="0">
                <a:latin typeface="Adobe Garamond Pro Bold" panose="02020702060506020403" pitchFamily="18" charset="0"/>
              </a:rPr>
              <a:t>Les micros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0D22122-28C2-5BB2-16ED-2139BD0D04CB}"/>
              </a:ext>
            </a:extLst>
          </p:cNvPr>
          <p:cNvSpPr txBox="1"/>
          <p:nvPr/>
        </p:nvSpPr>
        <p:spPr>
          <a:xfrm>
            <a:off x="5411585" y="2737257"/>
            <a:ext cx="6269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fr-FR" sz="3200" dirty="0">
                <a:latin typeface="Adobe Garamond Pro Bold" panose="02020702060506020403" pitchFamily="18" charset="0"/>
                <a:ea typeface="+mj-ea"/>
                <a:cs typeface="+mj-cs"/>
              </a:rPr>
              <a:t>Dynamiques</a:t>
            </a: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fr-FR" sz="3200" dirty="0">
                <a:latin typeface="Adobe Garamond Pro Bold" panose="02020702060506020403" pitchFamily="18" charset="0"/>
                <a:ea typeface="+mj-ea"/>
                <a:cs typeface="+mj-cs"/>
              </a:rPr>
              <a:t>Statiques</a:t>
            </a:r>
          </a:p>
          <a:p>
            <a:pPr marL="457200" indent="-457200">
              <a:spcBef>
                <a:spcPct val="0"/>
              </a:spcBef>
              <a:buFontTx/>
              <a:buChar char="-"/>
            </a:pPr>
            <a:endParaRPr lang="fr-FR" sz="3200" dirty="0">
              <a:latin typeface="Adobe Garamond Pro Bold" panose="020207020605060204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60630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29F4D-246E-2F5C-8741-E2E4B1CCF2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" r="-1" b="4988"/>
          <a:stretch/>
        </p:blipFill>
        <p:spPr>
          <a:xfrm>
            <a:off x="-3048" y="-2"/>
            <a:ext cx="1218895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3407C8C-2F7C-C632-BB18-39622857ED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48" y="1012371"/>
            <a:ext cx="12188952" cy="1315558"/>
          </a:xfrm>
          <a:ln w="12700">
            <a:noFill/>
          </a:ln>
        </p:spPr>
        <p:txBody>
          <a:bodyPr anchor="ctr">
            <a:normAutofit/>
          </a:bodyPr>
          <a:lstStyle/>
          <a:p>
            <a:pPr algn="ctr"/>
            <a:r>
              <a:rPr lang="fr-FR" sz="6000" dirty="0">
                <a:latin typeface="Adobe Garamond Pro Bold" panose="02020702060506020403" pitchFamily="18" charset="0"/>
              </a:rPr>
              <a:t>Les micros dynamiques</a:t>
            </a:r>
          </a:p>
        </p:txBody>
      </p:sp>
      <p:pic>
        <p:nvPicPr>
          <p:cNvPr id="5" name="Image 4" descr="Une image contenant microphone&#10;&#10;Description générée automatiquement">
            <a:extLst>
              <a:ext uri="{FF2B5EF4-FFF2-40B4-BE49-F238E27FC236}">
                <a16:creationId xmlns:a16="http://schemas.microsoft.com/office/drawing/2014/main" id="{AFC1EEE6-858D-1BF9-509B-730260C87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1215">
            <a:off x="4752647" y="1192449"/>
            <a:ext cx="2677560" cy="4295700"/>
          </a:xfrm>
          <a:prstGeom prst="rect">
            <a:avLst/>
          </a:prstGeom>
        </p:spPr>
      </p:pic>
      <p:pic>
        <p:nvPicPr>
          <p:cNvPr id="7" name="Image 6" descr="Une image contenant microphone, intérieur, sombre&#10;&#10;Description générée automatiquement">
            <a:extLst>
              <a:ext uri="{FF2B5EF4-FFF2-40B4-BE49-F238E27FC236}">
                <a16:creationId xmlns:a16="http://schemas.microsoft.com/office/drawing/2014/main" id="{2C08C3BE-D0C8-16E0-6428-9750544925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5554" y="2051440"/>
            <a:ext cx="3797816" cy="609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93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29F4D-246E-2F5C-8741-E2E4B1CCF2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" r="-1" b="4988"/>
          <a:stretch/>
        </p:blipFill>
        <p:spPr>
          <a:xfrm>
            <a:off x="-3048" y="-2"/>
            <a:ext cx="1218895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3407C8C-2F7C-C632-BB18-39622857ED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48" y="1012371"/>
            <a:ext cx="12188952" cy="1315558"/>
          </a:xfrm>
          <a:ln w="12700">
            <a:noFill/>
          </a:ln>
        </p:spPr>
        <p:txBody>
          <a:bodyPr anchor="ctr">
            <a:normAutofit/>
          </a:bodyPr>
          <a:lstStyle/>
          <a:p>
            <a:pPr algn="ctr"/>
            <a:r>
              <a:rPr lang="fr-FR" sz="6000" dirty="0">
                <a:latin typeface="Adobe Garamond Pro Bold" panose="02020702060506020403" pitchFamily="18" charset="0"/>
              </a:rPr>
              <a:t>Les micros statiques</a:t>
            </a:r>
          </a:p>
        </p:txBody>
      </p:sp>
      <p:pic>
        <p:nvPicPr>
          <p:cNvPr id="9" name="Image 8" descr="Une image contenant microphone, intérieur&#10;&#10;Description générée automatiquement">
            <a:extLst>
              <a:ext uri="{FF2B5EF4-FFF2-40B4-BE49-F238E27FC236}">
                <a16:creationId xmlns:a16="http://schemas.microsoft.com/office/drawing/2014/main" id="{2E0FDBF2-E578-08DB-7131-D5A58849F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619" y="2262909"/>
            <a:ext cx="2700589" cy="4332646"/>
          </a:xfrm>
          <a:prstGeom prst="rect">
            <a:avLst/>
          </a:prstGeom>
        </p:spPr>
      </p:pic>
      <p:pic>
        <p:nvPicPr>
          <p:cNvPr id="13" name="Image 12" descr="Une image contenant tasse, intérieur, microphone&#10;&#10;Description générée automatiquement">
            <a:extLst>
              <a:ext uri="{FF2B5EF4-FFF2-40B4-BE49-F238E27FC236}">
                <a16:creationId xmlns:a16="http://schemas.microsoft.com/office/drawing/2014/main" id="{DFE8ED52-EECB-4FA3-77D5-24AC981974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769" y="2262909"/>
            <a:ext cx="2765941" cy="443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25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29F4D-246E-2F5C-8741-E2E4B1CCF2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" r="-1" b="4988"/>
          <a:stretch/>
        </p:blipFill>
        <p:spPr>
          <a:xfrm>
            <a:off x="-3048" y="-2"/>
            <a:ext cx="1218895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3407C8C-2F7C-C632-BB18-39622857ED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48" y="1012371"/>
            <a:ext cx="12188952" cy="1315558"/>
          </a:xfrm>
          <a:ln w="12700">
            <a:noFill/>
          </a:ln>
        </p:spPr>
        <p:txBody>
          <a:bodyPr anchor="ctr">
            <a:normAutofit/>
          </a:bodyPr>
          <a:lstStyle/>
          <a:p>
            <a:pPr algn="ctr"/>
            <a:r>
              <a:rPr lang="fr-FR" sz="6000" dirty="0">
                <a:latin typeface="Adobe Garamond Pro Bold" panose="02020702060506020403" pitchFamily="18" charset="0"/>
              </a:rPr>
              <a:t>La directivité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62FFFA0-0BC4-F372-8B4C-F72C3D1B0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183" y="2327929"/>
            <a:ext cx="8754490" cy="299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51979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412E24"/>
      </a:dk2>
      <a:lt2>
        <a:srgbClr val="E8E2E8"/>
      </a:lt2>
      <a:accent1>
        <a:srgbClr val="47B547"/>
      </a:accent1>
      <a:accent2>
        <a:srgbClr val="6CB13B"/>
      </a:accent2>
      <a:accent3>
        <a:srgbClr val="98A942"/>
      </a:accent3>
      <a:accent4>
        <a:srgbClr val="B1933B"/>
      </a:accent4>
      <a:accent5>
        <a:srgbClr val="C3744D"/>
      </a:accent5>
      <a:accent6>
        <a:srgbClr val="B13B45"/>
      </a:accent6>
      <a:hlink>
        <a:srgbClr val="AF743A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176</Words>
  <Application>Microsoft Office PowerPoint</Application>
  <PresentationFormat>Grand écran</PresentationFormat>
  <Paragraphs>71</Paragraphs>
  <Slides>26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3" baseType="lpstr">
      <vt:lpstr>Adobe Devanagari</vt:lpstr>
      <vt:lpstr>Adobe Garamond Pro Bold</vt:lpstr>
      <vt:lpstr>Arial</vt:lpstr>
      <vt:lpstr>Calibri</vt:lpstr>
      <vt:lpstr>Modern Love</vt:lpstr>
      <vt:lpstr>The Hand</vt:lpstr>
      <vt:lpstr>SketchyVTI</vt:lpstr>
      <vt:lpstr>La MAO en musicothérapie</vt:lpstr>
      <vt:lpstr>Présentation</vt:lpstr>
      <vt:lpstr> - La chaîne du son analogique - La chaîne du son numérique - En musicothérapie</vt:lpstr>
      <vt:lpstr>La chaine du son analogique</vt:lpstr>
      <vt:lpstr>La chaine du son analogique</vt:lpstr>
      <vt:lpstr>Les micros</vt:lpstr>
      <vt:lpstr>Les micros dynamiques</vt:lpstr>
      <vt:lpstr>Les micros statiques</vt:lpstr>
      <vt:lpstr>La directivité</vt:lpstr>
      <vt:lpstr>Les consoles</vt:lpstr>
      <vt:lpstr>La diffusion</vt:lpstr>
      <vt:lpstr>La chaine du son numérique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MAO en musicothérapie</dc:title>
  <dc:creator>Brice Terrié</dc:creator>
  <cp:lastModifiedBy>Brice Terrié</cp:lastModifiedBy>
  <cp:revision>2</cp:revision>
  <dcterms:created xsi:type="dcterms:W3CDTF">2023-01-02T13:52:46Z</dcterms:created>
  <dcterms:modified xsi:type="dcterms:W3CDTF">2024-05-16T08:16:38Z</dcterms:modified>
</cp:coreProperties>
</file>