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511" r:id="rId3"/>
    <p:sldId id="503" r:id="rId4"/>
    <p:sldId id="276" r:id="rId5"/>
    <p:sldId id="462" r:id="rId6"/>
    <p:sldId id="518" r:id="rId7"/>
    <p:sldId id="519" r:id="rId8"/>
    <p:sldId id="520" r:id="rId9"/>
    <p:sldId id="521" r:id="rId10"/>
    <p:sldId id="517" r:id="rId11"/>
    <p:sldId id="522" r:id="rId12"/>
    <p:sldId id="523" r:id="rId13"/>
    <p:sldId id="460" r:id="rId14"/>
    <p:sldId id="463" r:id="rId15"/>
    <p:sldId id="464" r:id="rId16"/>
    <p:sldId id="524" r:id="rId17"/>
    <p:sldId id="525" r:id="rId18"/>
    <p:sldId id="514" r:id="rId19"/>
    <p:sldId id="526" r:id="rId20"/>
    <p:sldId id="527" r:id="rId21"/>
    <p:sldId id="465" r:id="rId22"/>
    <p:sldId id="528" r:id="rId23"/>
    <p:sldId id="529" r:id="rId24"/>
    <p:sldId id="530" r:id="rId25"/>
    <p:sldId id="531" r:id="rId26"/>
    <p:sldId id="532" r:id="rId27"/>
    <p:sldId id="533" r:id="rId28"/>
    <p:sldId id="534" r:id="rId29"/>
    <p:sldId id="535" r:id="rId30"/>
    <p:sldId id="536" r:id="rId31"/>
    <p:sldId id="537" r:id="rId32"/>
    <p:sldId id="538" r:id="rId33"/>
    <p:sldId id="539" r:id="rId34"/>
    <p:sldId id="466" r:id="rId35"/>
    <p:sldId id="467" r:id="rId36"/>
    <p:sldId id="468" r:id="rId37"/>
    <p:sldId id="469" r:id="rId38"/>
    <p:sldId id="470" r:id="rId39"/>
    <p:sldId id="473" r:id="rId40"/>
    <p:sldId id="471" r:id="rId41"/>
    <p:sldId id="472" r:id="rId42"/>
    <p:sldId id="475" r:id="rId43"/>
    <p:sldId id="515" r:id="rId44"/>
    <p:sldId id="540" r:id="rId45"/>
    <p:sldId id="541" r:id="rId46"/>
    <p:sldId id="513" r:id="rId47"/>
    <p:sldId id="542" r:id="rId48"/>
    <p:sldId id="543" r:id="rId49"/>
    <p:sldId id="544"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daa ABOU MRAD" initials="NAM" lastIdx="1" clrIdx="0">
    <p:extLst>
      <p:ext uri="{19B8F6BF-5375-455C-9EA6-DF929625EA0E}">
        <p15:presenceInfo xmlns:p15="http://schemas.microsoft.com/office/powerpoint/2012/main" userId="Nidaa ABOU MRA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71" d="100"/>
          <a:sy n="71" d="100"/>
        </p:scale>
        <p:origin x="41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2D53BD-1ED5-44F8-AAB8-875FF07C7C43}" type="datetimeFigureOut">
              <a:rPr lang="fr-FR" smtClean="0"/>
              <a:t>15/01/2025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DB49B2-FAC6-42AF-B225-1C613352E5CC}" type="slidenum">
              <a:rPr lang="fr-FR" smtClean="0"/>
              <a:t>‹N°›</a:t>
            </a:fld>
            <a:endParaRPr lang="fr-FR"/>
          </a:p>
        </p:txBody>
      </p:sp>
    </p:spTree>
    <p:extLst>
      <p:ext uri="{BB962C8B-B14F-4D97-AF65-F5344CB8AC3E}">
        <p14:creationId xmlns:p14="http://schemas.microsoft.com/office/powerpoint/2010/main" val="947941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Il centre le propos sur les neurosciences cognitives de la musique, c’est-à-dire l’étude du traitement cérébral de l'information musicale, qu’il s’agisse de l’écoute de la musique ou de sa production. </a:t>
            </a:r>
          </a:p>
        </p:txBody>
      </p:sp>
      <p:sp>
        <p:nvSpPr>
          <p:cNvPr id="4" name="Espace réservé du numéro de diapositive 3"/>
          <p:cNvSpPr>
            <a:spLocks noGrp="1"/>
          </p:cNvSpPr>
          <p:nvPr>
            <p:ph type="sldNum" sz="quarter" idx="5"/>
          </p:nvPr>
        </p:nvSpPr>
        <p:spPr/>
        <p:txBody>
          <a:bodyPr/>
          <a:lstStyle/>
          <a:p>
            <a:fld id="{FADB49B2-FAC6-42AF-B225-1C613352E5CC}" type="slidenum">
              <a:rPr lang="fr-FR" smtClean="0"/>
              <a:t>2</a:t>
            </a:fld>
            <a:endParaRPr lang="fr-FR"/>
          </a:p>
        </p:txBody>
      </p:sp>
    </p:spTree>
    <p:extLst>
      <p:ext uri="{BB962C8B-B14F-4D97-AF65-F5344CB8AC3E}">
        <p14:creationId xmlns:p14="http://schemas.microsoft.com/office/powerpoint/2010/main" val="4240254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hangingPunct="0"/>
            <a:r>
              <a:rPr lang="fr-FR" dirty="0"/>
              <a:t>Le mouvement conjugué de la membrane tectoriale et de la membrane basilaire entraîne la déformation des stéréocils qui déclenche la sécrétion d’un neurotransmetteur qui excite les dendrites innervant la CCI. L’augmentation de la décharge dans les fibres afférentes du nerf auditif suit une fonction logarithmique croissante de l’intensité de la stimulation, traduite par l’amplitude de la flexion des stéréocils et exprimable par une courbe en S (</a:t>
            </a:r>
            <a:r>
              <a:rPr lang="fr-FR" dirty="0" err="1"/>
              <a:t>Galifret</a:t>
            </a:r>
            <a:r>
              <a:rPr lang="fr-FR" dirty="0"/>
              <a:t>, 2012).</a:t>
            </a:r>
          </a:p>
        </p:txBody>
      </p:sp>
      <p:sp>
        <p:nvSpPr>
          <p:cNvPr id="4" name="Espace réservé du numéro de diapositive 3"/>
          <p:cNvSpPr>
            <a:spLocks noGrp="1"/>
          </p:cNvSpPr>
          <p:nvPr>
            <p:ph type="sldNum" sz="quarter" idx="5"/>
          </p:nvPr>
        </p:nvSpPr>
        <p:spPr/>
        <p:txBody>
          <a:bodyPr/>
          <a:lstStyle/>
          <a:p>
            <a:fld id="{FADB49B2-FAC6-42AF-B225-1C613352E5CC}" type="slidenum">
              <a:rPr lang="fr-FR" smtClean="0"/>
              <a:t>15</a:t>
            </a:fld>
            <a:endParaRPr lang="fr-FR"/>
          </a:p>
        </p:txBody>
      </p:sp>
    </p:spTree>
    <p:extLst>
      <p:ext uri="{BB962C8B-B14F-4D97-AF65-F5344CB8AC3E}">
        <p14:creationId xmlns:p14="http://schemas.microsoft.com/office/powerpoint/2010/main" val="1005289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spcAft>
                <a:spcPts val="300"/>
              </a:spcAft>
            </a:pPr>
            <a:r>
              <a:rPr lang="fr-FR" sz="1800" dirty="0">
                <a:effectLst/>
                <a:latin typeface="Times New Roman" panose="02020603050405020304" pitchFamily="18" charset="0"/>
                <a:ea typeface="Times" panose="02020603050405020304" pitchFamily="18" charset="0"/>
              </a:rPr>
              <a:t>L’encodage spatial repose sur l’ordonnancement des CCI (en rangée unique, le long du canal cochléaire) en fonction de la CF de chaque CCI, la fréquence la plus basse (près de 16 Hz) étant encodée par la dernière CCI, située à l’extrémité de l’apex cochléaire, tandis que la fréquence la plus haute (près de 16 kHz) est encodée par la première CCI, jouxtant la fenêtre ovale, à l’entrée de la cochlée (</a:t>
            </a:r>
            <a:r>
              <a:rPr lang="fr-FR" sz="1800" dirty="0" err="1">
                <a:effectLst/>
                <a:latin typeface="Times New Roman" panose="02020603050405020304" pitchFamily="18" charset="0"/>
                <a:ea typeface="Times" panose="02020603050405020304" pitchFamily="18" charset="0"/>
              </a:rPr>
              <a:t>Chouard</a:t>
            </a:r>
            <a:r>
              <a:rPr lang="fr-FR" sz="1800" dirty="0">
                <a:effectLst/>
                <a:latin typeface="Times New Roman" panose="02020603050405020304" pitchFamily="18" charset="0"/>
                <a:ea typeface="Times" panose="02020603050405020304" pitchFamily="18" charset="0"/>
              </a:rPr>
              <a:t>, 2001, p. 187‑190). </a:t>
            </a:r>
          </a:p>
        </p:txBody>
      </p:sp>
      <p:sp>
        <p:nvSpPr>
          <p:cNvPr id="4" name="Espace réservé du numéro de diapositive 3"/>
          <p:cNvSpPr>
            <a:spLocks noGrp="1"/>
          </p:cNvSpPr>
          <p:nvPr>
            <p:ph type="sldNum" sz="quarter" idx="5"/>
          </p:nvPr>
        </p:nvSpPr>
        <p:spPr/>
        <p:txBody>
          <a:bodyPr/>
          <a:lstStyle/>
          <a:p>
            <a:fld id="{FADB49B2-FAC6-42AF-B225-1C613352E5CC}" type="slidenum">
              <a:rPr lang="fr-FR" smtClean="0"/>
              <a:t>18</a:t>
            </a:fld>
            <a:endParaRPr lang="fr-FR"/>
          </a:p>
        </p:txBody>
      </p:sp>
    </p:spTree>
    <p:extLst>
      <p:ext uri="{BB962C8B-B14F-4D97-AF65-F5344CB8AC3E}">
        <p14:creationId xmlns:p14="http://schemas.microsoft.com/office/powerpoint/2010/main" val="1269481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182880" algn="just">
              <a:spcAft>
                <a:spcPts val="300"/>
              </a:spcAft>
            </a:pPr>
            <a:r>
              <a:rPr lang="fr-FR" sz="1800" dirty="0">
                <a:effectLst/>
                <a:latin typeface="Times New Roman" panose="02020603050405020304" pitchFamily="18" charset="0"/>
                <a:ea typeface="Times" panose="02020603050405020304" pitchFamily="18" charset="0"/>
              </a:rPr>
              <a:t>Cet ordonnancement tonotopique donne lieu à une découpe de la cochlée en une dizaine de segments correspondant aux octaves séparant le seuil minimum de l’audition, 16 Hz, de son seuil maximum, soit 16.2</a:t>
            </a:r>
            <a:r>
              <a:rPr lang="fr-FR" sz="1800" baseline="30000" dirty="0">
                <a:effectLst/>
                <a:latin typeface="Times New Roman" panose="02020603050405020304" pitchFamily="18" charset="0"/>
                <a:ea typeface="Times" panose="02020603050405020304" pitchFamily="18" charset="0"/>
              </a:rPr>
              <a:t>10</a:t>
            </a:r>
            <a:r>
              <a:rPr lang="fr-FR" sz="1800" dirty="0">
                <a:effectLst/>
                <a:latin typeface="Times New Roman" panose="02020603050405020304" pitchFamily="18" charset="0"/>
                <a:ea typeface="Times" panose="02020603050405020304" pitchFamily="18" charset="0"/>
              </a:rPr>
              <a:t> = 16.1024 ≈ 16 kHz). En outre, le faisceau des 30000 à 50000 fibres afférentes provenant des CCI forme le premier tronçon du nerf, le premier relais synaptique se situant dans le ganglion spiral. Enfin, l’ordonnancement tonotopique cochléaire se retrouve dans le nerf auditif, de même que dans la voie auditive et ses différents relais, et ce, jusqu’au cortex auditif (</a:t>
            </a:r>
            <a:r>
              <a:rPr lang="fr-FR" sz="1800" dirty="0" err="1">
                <a:effectLst/>
                <a:latin typeface="Times New Roman" panose="02020603050405020304" pitchFamily="18" charset="0"/>
                <a:ea typeface="Times" panose="02020603050405020304" pitchFamily="18" charset="0"/>
              </a:rPr>
              <a:t>Cheveigné</a:t>
            </a:r>
            <a:r>
              <a:rPr lang="fr-FR" sz="1800" dirty="0">
                <a:effectLst/>
                <a:latin typeface="Times New Roman" panose="02020603050405020304" pitchFamily="18" charset="0"/>
                <a:ea typeface="Times" panose="02020603050405020304" pitchFamily="18" charset="0"/>
              </a:rPr>
              <a:t>, 2004).</a:t>
            </a:r>
          </a:p>
        </p:txBody>
      </p:sp>
      <p:sp>
        <p:nvSpPr>
          <p:cNvPr id="4" name="Espace réservé du numéro de diapositive 3"/>
          <p:cNvSpPr>
            <a:spLocks noGrp="1"/>
          </p:cNvSpPr>
          <p:nvPr>
            <p:ph type="sldNum" sz="quarter" idx="5"/>
          </p:nvPr>
        </p:nvSpPr>
        <p:spPr/>
        <p:txBody>
          <a:bodyPr/>
          <a:lstStyle/>
          <a:p>
            <a:fld id="{FADB49B2-FAC6-42AF-B225-1C613352E5CC}" type="slidenum">
              <a:rPr lang="fr-FR" smtClean="0"/>
              <a:t>19</a:t>
            </a:fld>
            <a:endParaRPr lang="fr-FR"/>
          </a:p>
        </p:txBody>
      </p:sp>
    </p:spTree>
    <p:extLst>
      <p:ext uri="{BB962C8B-B14F-4D97-AF65-F5344CB8AC3E}">
        <p14:creationId xmlns:p14="http://schemas.microsoft.com/office/powerpoint/2010/main" val="3729232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182880" algn="just">
              <a:spcAft>
                <a:spcPts val="300"/>
              </a:spcAft>
            </a:pPr>
            <a:r>
              <a:rPr lang="fr-FR" sz="1800" dirty="0">
                <a:effectLst/>
                <a:latin typeface="Times New Roman" panose="02020603050405020304" pitchFamily="18" charset="0"/>
                <a:ea typeface="Times" panose="02020603050405020304" pitchFamily="18" charset="0"/>
              </a:rPr>
              <a:t>Si l’encodage temporel prédomine pour les basses fréquences et que l’encodage tonotopique est exclusif pour les fréquences élevées, les deux types d’encodage sont combinés pour les fréquences situées entre 60 Hz et 5 kHz (</a:t>
            </a:r>
            <a:r>
              <a:rPr lang="fr-FR" sz="1800" dirty="0" err="1">
                <a:effectLst/>
                <a:latin typeface="Times New Roman" panose="02020603050405020304" pitchFamily="18" charset="0"/>
                <a:ea typeface="Times" panose="02020603050405020304" pitchFamily="18" charset="0"/>
              </a:rPr>
              <a:t>Chouard</a:t>
            </a:r>
            <a:r>
              <a:rPr lang="fr-FR" sz="1800" dirty="0">
                <a:effectLst/>
                <a:latin typeface="Times New Roman" panose="02020603050405020304" pitchFamily="18" charset="0"/>
                <a:ea typeface="Times" panose="02020603050405020304" pitchFamily="18" charset="0"/>
              </a:rPr>
              <a:t>, 2001, p. 188). </a:t>
            </a:r>
          </a:p>
        </p:txBody>
      </p:sp>
      <p:sp>
        <p:nvSpPr>
          <p:cNvPr id="4" name="Espace réservé du numéro de diapositive 3"/>
          <p:cNvSpPr>
            <a:spLocks noGrp="1"/>
          </p:cNvSpPr>
          <p:nvPr>
            <p:ph type="sldNum" sz="quarter" idx="5"/>
          </p:nvPr>
        </p:nvSpPr>
        <p:spPr/>
        <p:txBody>
          <a:bodyPr/>
          <a:lstStyle/>
          <a:p>
            <a:fld id="{FADB49B2-FAC6-42AF-B225-1C613352E5CC}" type="slidenum">
              <a:rPr lang="fr-FR" smtClean="0"/>
              <a:t>20</a:t>
            </a:fld>
            <a:endParaRPr lang="fr-FR"/>
          </a:p>
        </p:txBody>
      </p:sp>
    </p:spTree>
    <p:extLst>
      <p:ext uri="{BB962C8B-B14F-4D97-AF65-F5344CB8AC3E}">
        <p14:creationId xmlns:p14="http://schemas.microsoft.com/office/powerpoint/2010/main" val="4174434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spcAft>
                <a:spcPts val="300"/>
              </a:spcAft>
            </a:pPr>
            <a:r>
              <a:rPr lang="fr-FR" sz="1800" dirty="0">
                <a:effectLst/>
                <a:latin typeface="Times New Roman" panose="02020603050405020304" pitchFamily="18" charset="0"/>
                <a:ea typeface="Times" panose="02020603050405020304" pitchFamily="18" charset="0"/>
              </a:rPr>
              <a:t>La plupart des signaux périodiques parvenant à l’oreille interne ne sont pas suffisamment intenses pour induire une dépolarisation des CCI, ce qui requiert une préamplification sélective qui se traduit par une hiérarchisation perceptive des intervalles mélodiques qui consiste en une prédilection neurocognitive pour les intervalles mélodiques de tierce. </a:t>
            </a:r>
          </a:p>
        </p:txBody>
      </p:sp>
      <p:sp>
        <p:nvSpPr>
          <p:cNvPr id="4" name="Espace réservé du numéro de diapositive 3"/>
          <p:cNvSpPr>
            <a:spLocks noGrp="1"/>
          </p:cNvSpPr>
          <p:nvPr>
            <p:ph type="sldNum" sz="quarter" idx="5"/>
          </p:nvPr>
        </p:nvSpPr>
        <p:spPr/>
        <p:txBody>
          <a:bodyPr/>
          <a:lstStyle/>
          <a:p>
            <a:fld id="{FADB49B2-FAC6-42AF-B225-1C613352E5CC}" type="slidenum">
              <a:rPr lang="fr-FR" smtClean="0"/>
              <a:t>21</a:t>
            </a:fld>
            <a:endParaRPr lang="fr-FR"/>
          </a:p>
        </p:txBody>
      </p:sp>
    </p:spTree>
    <p:extLst>
      <p:ext uri="{BB962C8B-B14F-4D97-AF65-F5344CB8AC3E}">
        <p14:creationId xmlns:p14="http://schemas.microsoft.com/office/powerpoint/2010/main" val="20918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spcAft>
                <a:spcPts val="300"/>
              </a:spcAft>
            </a:pPr>
            <a:r>
              <a:rPr lang="fr-FR" sz="1800" dirty="0">
                <a:effectLst/>
                <a:latin typeface="Times New Roman" panose="02020603050405020304" pitchFamily="18" charset="0"/>
                <a:ea typeface="Times" panose="02020603050405020304" pitchFamily="18" charset="0"/>
              </a:rPr>
              <a:t>La préamplification sélective des FC afférentes est prise en charge par les CCE, situées près des CCI correspondant à la FC du signal, en fonction de la répartition tonotopique. Synchronisée avec le signal entrant, la contraction des CCE accroît la vibration de la membrane basilaire de la zone tonotopique concernée du canal cochléaire et attire ainsi vers les CCI et leurs stéréocils la membrane tectoriale les surplombant, ce qui facilite la dépolarisation synchrone des CCI (voir fig. 2), donc la génération du message nerveux (Perrot, 2010). </a:t>
            </a:r>
          </a:p>
        </p:txBody>
      </p:sp>
      <p:sp>
        <p:nvSpPr>
          <p:cNvPr id="4" name="Espace réservé du numéro de diapositive 3"/>
          <p:cNvSpPr>
            <a:spLocks noGrp="1"/>
          </p:cNvSpPr>
          <p:nvPr>
            <p:ph type="sldNum" sz="quarter" idx="5"/>
          </p:nvPr>
        </p:nvSpPr>
        <p:spPr/>
        <p:txBody>
          <a:bodyPr/>
          <a:lstStyle/>
          <a:p>
            <a:fld id="{FADB49B2-FAC6-42AF-B225-1C613352E5CC}" type="slidenum">
              <a:rPr lang="fr-FR" smtClean="0"/>
              <a:t>22</a:t>
            </a:fld>
            <a:endParaRPr lang="fr-FR"/>
          </a:p>
        </p:txBody>
      </p:sp>
    </p:spTree>
    <p:extLst>
      <p:ext uri="{BB962C8B-B14F-4D97-AF65-F5344CB8AC3E}">
        <p14:creationId xmlns:p14="http://schemas.microsoft.com/office/powerpoint/2010/main" val="3689465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182880" algn="just">
              <a:spcAft>
                <a:spcPts val="300"/>
              </a:spcAft>
            </a:pPr>
            <a:r>
              <a:rPr lang="fr-FR" sz="1800" dirty="0">
                <a:effectLst/>
                <a:latin typeface="Times New Roman" panose="02020603050405020304" pitchFamily="18" charset="0"/>
                <a:ea typeface="Times" panose="02020603050405020304" pitchFamily="18" charset="0"/>
              </a:rPr>
              <a:t>Cette préamplification est réellement sélective, dans la mesure où elle obéit à des régulations nerveuses efférentes d’origine centrale, portées par le système efférent </a:t>
            </a:r>
            <a:r>
              <a:rPr lang="fr-FR" sz="1800" dirty="0" err="1">
                <a:effectLst/>
                <a:latin typeface="Times New Roman" panose="02020603050405020304" pitchFamily="18" charset="0"/>
                <a:ea typeface="Times" panose="02020603050405020304" pitchFamily="18" charset="0"/>
              </a:rPr>
              <a:t>olivocochléaire</a:t>
            </a:r>
            <a:r>
              <a:rPr lang="fr-FR" sz="1800" dirty="0">
                <a:effectLst/>
                <a:latin typeface="Times New Roman" panose="02020603050405020304" pitchFamily="18" charset="0"/>
                <a:ea typeface="Times" panose="02020603050405020304" pitchFamily="18" charset="0"/>
              </a:rPr>
              <a:t>, dont les axones terminaux sont connectés aux CCE et indiquent à celles-ci les (bandes de) fréquences à amplifier ou à atténuer en fonction du contexte neurocognitif (</a:t>
            </a:r>
            <a:r>
              <a:rPr lang="fr-FR" sz="1800" dirty="0" err="1">
                <a:effectLst/>
                <a:latin typeface="Times New Roman" panose="02020603050405020304" pitchFamily="18" charset="0"/>
                <a:ea typeface="Times" panose="02020603050405020304" pitchFamily="18" charset="0"/>
              </a:rPr>
              <a:t>Cheveigné</a:t>
            </a:r>
            <a:r>
              <a:rPr lang="fr-FR" sz="1800" dirty="0">
                <a:effectLst/>
                <a:latin typeface="Times New Roman" panose="02020603050405020304" pitchFamily="18" charset="0"/>
                <a:ea typeface="Times" panose="02020603050405020304" pitchFamily="18" charset="0"/>
              </a:rPr>
              <a:t>, 2004; </a:t>
            </a:r>
            <a:r>
              <a:rPr lang="fr-FR" sz="1800" dirty="0" err="1">
                <a:effectLst/>
                <a:latin typeface="Times New Roman" panose="02020603050405020304" pitchFamily="18" charset="0"/>
                <a:ea typeface="Times" panose="02020603050405020304" pitchFamily="18" charset="0"/>
              </a:rPr>
              <a:t>Chouard</a:t>
            </a:r>
            <a:r>
              <a:rPr lang="fr-FR" sz="1800" dirty="0">
                <a:effectLst/>
                <a:latin typeface="Times New Roman" panose="02020603050405020304" pitchFamily="18" charset="0"/>
                <a:ea typeface="Times" panose="02020603050405020304" pitchFamily="18" charset="0"/>
              </a:rPr>
              <a:t>, 2001, p. 184, 188; Perrot, 2010, p. 12; </a:t>
            </a:r>
            <a:r>
              <a:rPr lang="fr-FR" sz="1800" dirty="0" err="1">
                <a:effectLst/>
                <a:latin typeface="Times New Roman" panose="02020603050405020304" pitchFamily="18" charset="0"/>
                <a:ea typeface="Times" panose="02020603050405020304" pitchFamily="18" charset="0"/>
              </a:rPr>
              <a:t>Puel</a:t>
            </a:r>
            <a:r>
              <a:rPr lang="fr-FR" sz="1800" dirty="0">
                <a:effectLst/>
                <a:latin typeface="Times New Roman" panose="02020603050405020304" pitchFamily="18" charset="0"/>
                <a:ea typeface="Times" panose="02020603050405020304" pitchFamily="18" charset="0"/>
              </a:rPr>
              <a:t> et al., 1988). Aussi ce mécanisme de régulation permet-il de rendre compte des propriétés comme l’adaptation, la détection d’un signal dans le bruit (filtrage des bruits parasites de l’environnement) et des mécanismes de protection contre les surstimulations (Perrot, 2010, p. 14). De fait, ces régulations agissent comme un filtre inhibiteur pour les signaux nocifs (sons atteignant par leur intensité le seuil perceptif douloureux) ou non-pertinents (bruits, redondances etc.) et excitateur pour les signaux informatifs que les CCE ont pour fonction de faire émerger sur fond de bruit, donc d’élaborer une « sortie » corrélative. </a:t>
            </a:r>
          </a:p>
        </p:txBody>
      </p:sp>
      <p:sp>
        <p:nvSpPr>
          <p:cNvPr id="4" name="Espace réservé du numéro de diapositive 3"/>
          <p:cNvSpPr>
            <a:spLocks noGrp="1"/>
          </p:cNvSpPr>
          <p:nvPr>
            <p:ph type="sldNum" sz="quarter" idx="5"/>
          </p:nvPr>
        </p:nvSpPr>
        <p:spPr/>
        <p:txBody>
          <a:bodyPr/>
          <a:lstStyle/>
          <a:p>
            <a:fld id="{FADB49B2-FAC6-42AF-B225-1C613352E5CC}" type="slidenum">
              <a:rPr lang="fr-FR" smtClean="0"/>
              <a:t>23</a:t>
            </a:fld>
            <a:endParaRPr lang="fr-FR"/>
          </a:p>
        </p:txBody>
      </p:sp>
    </p:spTree>
    <p:extLst>
      <p:ext uri="{BB962C8B-B14F-4D97-AF65-F5344CB8AC3E}">
        <p14:creationId xmlns:p14="http://schemas.microsoft.com/office/powerpoint/2010/main" val="3555534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182880" algn="just">
              <a:spcAft>
                <a:spcPts val="300"/>
              </a:spcAft>
            </a:pPr>
            <a:r>
              <a:rPr lang="fr-FR" sz="1800" dirty="0">
                <a:effectLst/>
                <a:latin typeface="Times New Roman" panose="02020603050405020304" pitchFamily="18" charset="0"/>
                <a:ea typeface="Times" panose="02020603050405020304" pitchFamily="18" charset="0"/>
              </a:rPr>
              <a:t>Cette contraction périodique des CCE (</a:t>
            </a:r>
            <a:r>
              <a:rPr lang="fr-FR" sz="1800" dirty="0" err="1">
                <a:effectLst/>
                <a:latin typeface="Times New Roman" panose="02020603050405020304" pitchFamily="18" charset="0"/>
                <a:ea typeface="Times" panose="02020603050405020304" pitchFamily="18" charset="0"/>
              </a:rPr>
              <a:t>électromotilité</a:t>
            </a:r>
            <a:r>
              <a:rPr lang="fr-FR" sz="1800" dirty="0">
                <a:effectLst/>
                <a:latin typeface="Times New Roman" panose="02020603050405020304" pitchFamily="18" charset="0"/>
                <a:ea typeface="Times" panose="02020603050405020304" pitchFamily="18" charset="0"/>
              </a:rPr>
              <a:t> pouvant suivre des fréquences élevées au moins jusqu’à 20000 Hz), se cumulant aux mouvements liquidiens propagés corrélatifs, donne lieu à des sons périodiques de faible intensité, que transmet la chaîne des osselets (dans le sens rétrograde : étrier, enclume, marteau) au tympan qui les émet dans le conduit auditif où ils peuvent être enregistrés par un microphone miniaturisé, sans être perçus par le sujet. Il s’agit du phénomène des otoémissions acoustiques (OEA), découvert par le physicien David Kemp, en 1978. </a:t>
            </a:r>
          </a:p>
        </p:txBody>
      </p:sp>
      <p:sp>
        <p:nvSpPr>
          <p:cNvPr id="4" name="Espace réservé du numéro de diapositive 3"/>
          <p:cNvSpPr>
            <a:spLocks noGrp="1"/>
          </p:cNvSpPr>
          <p:nvPr>
            <p:ph type="sldNum" sz="quarter" idx="5"/>
          </p:nvPr>
        </p:nvSpPr>
        <p:spPr/>
        <p:txBody>
          <a:bodyPr/>
          <a:lstStyle/>
          <a:p>
            <a:fld id="{FADB49B2-FAC6-42AF-B225-1C613352E5CC}" type="slidenum">
              <a:rPr lang="fr-FR" smtClean="0"/>
              <a:t>24</a:t>
            </a:fld>
            <a:endParaRPr lang="fr-FR"/>
          </a:p>
        </p:txBody>
      </p:sp>
    </p:spTree>
    <p:extLst>
      <p:ext uri="{BB962C8B-B14F-4D97-AF65-F5344CB8AC3E}">
        <p14:creationId xmlns:p14="http://schemas.microsoft.com/office/powerpoint/2010/main" val="4208906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182880" algn="just">
              <a:spcAft>
                <a:spcPts val="300"/>
              </a:spcAft>
            </a:pPr>
            <a:endParaRPr lang="fr-FR" sz="1800" dirty="0">
              <a:effectLst/>
              <a:latin typeface="Times New Roman" panose="02020603050405020304" pitchFamily="18" charset="0"/>
              <a:ea typeface="Times" panose="02020603050405020304" pitchFamily="18" charset="0"/>
            </a:endParaRPr>
          </a:p>
        </p:txBody>
      </p:sp>
      <p:sp>
        <p:nvSpPr>
          <p:cNvPr id="4" name="Espace réservé du numéro de diapositive 3"/>
          <p:cNvSpPr>
            <a:spLocks noGrp="1"/>
          </p:cNvSpPr>
          <p:nvPr>
            <p:ph type="sldNum" sz="quarter" idx="5"/>
          </p:nvPr>
        </p:nvSpPr>
        <p:spPr/>
        <p:txBody>
          <a:bodyPr/>
          <a:lstStyle/>
          <a:p>
            <a:fld id="{FADB49B2-FAC6-42AF-B225-1C613352E5CC}" type="slidenum">
              <a:rPr lang="fr-FR" smtClean="0"/>
              <a:t>25</a:t>
            </a:fld>
            <a:endParaRPr lang="fr-FR"/>
          </a:p>
        </p:txBody>
      </p:sp>
    </p:spTree>
    <p:extLst>
      <p:ext uri="{BB962C8B-B14F-4D97-AF65-F5344CB8AC3E}">
        <p14:creationId xmlns:p14="http://schemas.microsoft.com/office/powerpoint/2010/main" val="834921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182880" algn="just">
              <a:spcAft>
                <a:spcPts val="300"/>
              </a:spcAft>
            </a:pPr>
            <a:endParaRPr lang="fr-FR" sz="1800" dirty="0">
              <a:effectLst/>
              <a:latin typeface="Times New Roman" panose="02020603050405020304" pitchFamily="18" charset="0"/>
              <a:ea typeface="Times" panose="02020603050405020304" pitchFamily="18" charset="0"/>
            </a:endParaRPr>
          </a:p>
        </p:txBody>
      </p:sp>
      <p:sp>
        <p:nvSpPr>
          <p:cNvPr id="4" name="Espace réservé du numéro de diapositive 3"/>
          <p:cNvSpPr>
            <a:spLocks noGrp="1"/>
          </p:cNvSpPr>
          <p:nvPr>
            <p:ph type="sldNum" sz="quarter" idx="5"/>
          </p:nvPr>
        </p:nvSpPr>
        <p:spPr/>
        <p:txBody>
          <a:bodyPr/>
          <a:lstStyle/>
          <a:p>
            <a:fld id="{FADB49B2-FAC6-42AF-B225-1C613352E5CC}" type="slidenum">
              <a:rPr lang="fr-FR" smtClean="0"/>
              <a:t>26</a:t>
            </a:fld>
            <a:endParaRPr lang="fr-FR"/>
          </a:p>
        </p:txBody>
      </p:sp>
    </p:spTree>
    <p:extLst>
      <p:ext uri="{BB962C8B-B14F-4D97-AF65-F5344CB8AC3E}">
        <p14:creationId xmlns:p14="http://schemas.microsoft.com/office/powerpoint/2010/main" val="853785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Il s’intéresse aux mécanismes de l’encodage des hauteurs mélodiques discrètes, dans leur autonomie par rapport à l’encodage du langage verbal, en approchant la notion de musicalité en tant que trait humain universel fondant la notion de langage musical. </a:t>
            </a:r>
          </a:p>
        </p:txBody>
      </p:sp>
      <p:sp>
        <p:nvSpPr>
          <p:cNvPr id="4" name="Espace réservé du numéro de diapositive 3"/>
          <p:cNvSpPr>
            <a:spLocks noGrp="1"/>
          </p:cNvSpPr>
          <p:nvPr>
            <p:ph type="sldNum" sz="quarter" idx="5"/>
          </p:nvPr>
        </p:nvSpPr>
        <p:spPr/>
        <p:txBody>
          <a:bodyPr/>
          <a:lstStyle/>
          <a:p>
            <a:fld id="{FADB49B2-FAC6-42AF-B225-1C613352E5CC}" type="slidenum">
              <a:rPr lang="fr-FR" smtClean="0"/>
              <a:t>3</a:t>
            </a:fld>
            <a:endParaRPr lang="fr-FR"/>
          </a:p>
        </p:txBody>
      </p:sp>
    </p:spTree>
    <p:extLst>
      <p:ext uri="{BB962C8B-B14F-4D97-AF65-F5344CB8AC3E}">
        <p14:creationId xmlns:p14="http://schemas.microsoft.com/office/powerpoint/2010/main" val="2082505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182880" algn="just">
              <a:spcAft>
                <a:spcPts val="300"/>
              </a:spcAft>
            </a:pPr>
            <a:endParaRPr lang="fr-FR" sz="1800" dirty="0">
              <a:effectLst/>
              <a:latin typeface="Times New Roman" panose="02020603050405020304" pitchFamily="18" charset="0"/>
              <a:ea typeface="Times" panose="02020603050405020304" pitchFamily="18" charset="0"/>
            </a:endParaRPr>
          </a:p>
        </p:txBody>
      </p:sp>
      <p:sp>
        <p:nvSpPr>
          <p:cNvPr id="4" name="Espace réservé du numéro de diapositive 3"/>
          <p:cNvSpPr>
            <a:spLocks noGrp="1"/>
          </p:cNvSpPr>
          <p:nvPr>
            <p:ph type="sldNum" sz="quarter" idx="5"/>
          </p:nvPr>
        </p:nvSpPr>
        <p:spPr/>
        <p:txBody>
          <a:bodyPr/>
          <a:lstStyle/>
          <a:p>
            <a:fld id="{FADB49B2-FAC6-42AF-B225-1C613352E5CC}" type="slidenum">
              <a:rPr lang="fr-FR" smtClean="0"/>
              <a:t>27</a:t>
            </a:fld>
            <a:endParaRPr lang="fr-FR"/>
          </a:p>
        </p:txBody>
      </p:sp>
    </p:spTree>
    <p:extLst>
      <p:ext uri="{BB962C8B-B14F-4D97-AF65-F5344CB8AC3E}">
        <p14:creationId xmlns:p14="http://schemas.microsoft.com/office/powerpoint/2010/main" val="1095166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182880" algn="just">
              <a:spcAft>
                <a:spcPts val="300"/>
              </a:spcAft>
            </a:pPr>
            <a:endParaRPr lang="fr-FR" sz="1800" dirty="0">
              <a:effectLst/>
              <a:latin typeface="Times New Roman" panose="02020603050405020304" pitchFamily="18" charset="0"/>
              <a:ea typeface="Times" panose="02020603050405020304" pitchFamily="18" charset="0"/>
            </a:endParaRPr>
          </a:p>
        </p:txBody>
      </p:sp>
      <p:sp>
        <p:nvSpPr>
          <p:cNvPr id="4" name="Espace réservé du numéro de diapositive 3"/>
          <p:cNvSpPr>
            <a:spLocks noGrp="1"/>
          </p:cNvSpPr>
          <p:nvPr>
            <p:ph type="sldNum" sz="quarter" idx="5"/>
          </p:nvPr>
        </p:nvSpPr>
        <p:spPr/>
        <p:txBody>
          <a:bodyPr/>
          <a:lstStyle/>
          <a:p>
            <a:fld id="{FADB49B2-FAC6-42AF-B225-1C613352E5CC}" type="slidenum">
              <a:rPr lang="fr-FR" smtClean="0"/>
              <a:t>28</a:t>
            </a:fld>
            <a:endParaRPr lang="fr-FR"/>
          </a:p>
        </p:txBody>
      </p:sp>
    </p:spTree>
    <p:extLst>
      <p:ext uri="{BB962C8B-B14F-4D97-AF65-F5344CB8AC3E}">
        <p14:creationId xmlns:p14="http://schemas.microsoft.com/office/powerpoint/2010/main" val="40050276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182880" algn="just">
              <a:spcAft>
                <a:spcPts val="300"/>
              </a:spcAft>
            </a:pPr>
            <a:endParaRPr lang="fr-FR" sz="1800" dirty="0">
              <a:effectLst/>
              <a:latin typeface="Times New Roman" panose="02020603050405020304" pitchFamily="18" charset="0"/>
              <a:ea typeface="Times" panose="02020603050405020304" pitchFamily="18" charset="0"/>
            </a:endParaRPr>
          </a:p>
        </p:txBody>
      </p:sp>
      <p:sp>
        <p:nvSpPr>
          <p:cNvPr id="4" name="Espace réservé du numéro de diapositive 3"/>
          <p:cNvSpPr>
            <a:spLocks noGrp="1"/>
          </p:cNvSpPr>
          <p:nvPr>
            <p:ph type="sldNum" sz="quarter" idx="5"/>
          </p:nvPr>
        </p:nvSpPr>
        <p:spPr/>
        <p:txBody>
          <a:bodyPr/>
          <a:lstStyle/>
          <a:p>
            <a:fld id="{FADB49B2-FAC6-42AF-B225-1C613352E5CC}" type="slidenum">
              <a:rPr lang="fr-FR" smtClean="0"/>
              <a:t>29</a:t>
            </a:fld>
            <a:endParaRPr lang="fr-FR"/>
          </a:p>
        </p:txBody>
      </p:sp>
    </p:spTree>
    <p:extLst>
      <p:ext uri="{BB962C8B-B14F-4D97-AF65-F5344CB8AC3E}">
        <p14:creationId xmlns:p14="http://schemas.microsoft.com/office/powerpoint/2010/main" val="3818271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182880" algn="just">
              <a:spcAft>
                <a:spcPts val="300"/>
              </a:spcAft>
            </a:pPr>
            <a:endParaRPr lang="fr-FR" sz="1800" dirty="0">
              <a:effectLst/>
              <a:latin typeface="Times New Roman" panose="02020603050405020304" pitchFamily="18" charset="0"/>
              <a:ea typeface="Times" panose="02020603050405020304" pitchFamily="18" charset="0"/>
            </a:endParaRPr>
          </a:p>
        </p:txBody>
      </p:sp>
      <p:sp>
        <p:nvSpPr>
          <p:cNvPr id="4" name="Espace réservé du numéro de diapositive 3"/>
          <p:cNvSpPr>
            <a:spLocks noGrp="1"/>
          </p:cNvSpPr>
          <p:nvPr>
            <p:ph type="sldNum" sz="quarter" idx="5"/>
          </p:nvPr>
        </p:nvSpPr>
        <p:spPr/>
        <p:txBody>
          <a:bodyPr/>
          <a:lstStyle/>
          <a:p>
            <a:fld id="{FADB49B2-FAC6-42AF-B225-1C613352E5CC}" type="slidenum">
              <a:rPr lang="fr-FR" smtClean="0"/>
              <a:t>30</a:t>
            </a:fld>
            <a:endParaRPr lang="fr-FR"/>
          </a:p>
        </p:txBody>
      </p:sp>
    </p:spTree>
    <p:extLst>
      <p:ext uri="{BB962C8B-B14F-4D97-AF65-F5344CB8AC3E}">
        <p14:creationId xmlns:p14="http://schemas.microsoft.com/office/powerpoint/2010/main" val="36987423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182880" algn="just">
              <a:spcAft>
                <a:spcPts val="300"/>
              </a:spcAft>
            </a:pPr>
            <a:endParaRPr lang="fr-FR" sz="1800" dirty="0">
              <a:effectLst/>
              <a:latin typeface="Times New Roman" panose="02020603050405020304" pitchFamily="18" charset="0"/>
              <a:ea typeface="Times" panose="02020603050405020304" pitchFamily="18" charset="0"/>
            </a:endParaRPr>
          </a:p>
        </p:txBody>
      </p:sp>
      <p:sp>
        <p:nvSpPr>
          <p:cNvPr id="4" name="Espace réservé du numéro de diapositive 3"/>
          <p:cNvSpPr>
            <a:spLocks noGrp="1"/>
          </p:cNvSpPr>
          <p:nvPr>
            <p:ph type="sldNum" sz="quarter" idx="5"/>
          </p:nvPr>
        </p:nvSpPr>
        <p:spPr/>
        <p:txBody>
          <a:bodyPr/>
          <a:lstStyle/>
          <a:p>
            <a:fld id="{FADB49B2-FAC6-42AF-B225-1C613352E5CC}" type="slidenum">
              <a:rPr lang="fr-FR" smtClean="0"/>
              <a:t>31</a:t>
            </a:fld>
            <a:endParaRPr lang="fr-FR"/>
          </a:p>
        </p:txBody>
      </p:sp>
    </p:spTree>
    <p:extLst>
      <p:ext uri="{BB962C8B-B14F-4D97-AF65-F5344CB8AC3E}">
        <p14:creationId xmlns:p14="http://schemas.microsoft.com/office/powerpoint/2010/main" val="3730184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182880" algn="just">
              <a:spcAft>
                <a:spcPts val="300"/>
              </a:spcAft>
            </a:pPr>
            <a:endParaRPr lang="fr-FR" sz="1800" dirty="0">
              <a:effectLst/>
              <a:latin typeface="Times New Roman" panose="02020603050405020304" pitchFamily="18" charset="0"/>
              <a:ea typeface="Times" panose="02020603050405020304" pitchFamily="18" charset="0"/>
            </a:endParaRPr>
          </a:p>
        </p:txBody>
      </p:sp>
      <p:sp>
        <p:nvSpPr>
          <p:cNvPr id="4" name="Espace réservé du numéro de diapositive 3"/>
          <p:cNvSpPr>
            <a:spLocks noGrp="1"/>
          </p:cNvSpPr>
          <p:nvPr>
            <p:ph type="sldNum" sz="quarter" idx="5"/>
          </p:nvPr>
        </p:nvSpPr>
        <p:spPr/>
        <p:txBody>
          <a:bodyPr/>
          <a:lstStyle/>
          <a:p>
            <a:fld id="{FADB49B2-FAC6-42AF-B225-1C613352E5CC}" type="slidenum">
              <a:rPr lang="fr-FR" smtClean="0"/>
              <a:t>32</a:t>
            </a:fld>
            <a:endParaRPr lang="fr-FR"/>
          </a:p>
        </p:txBody>
      </p:sp>
    </p:spTree>
    <p:extLst>
      <p:ext uri="{BB962C8B-B14F-4D97-AF65-F5344CB8AC3E}">
        <p14:creationId xmlns:p14="http://schemas.microsoft.com/office/powerpoint/2010/main" val="1708171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182880" algn="just">
              <a:spcAft>
                <a:spcPts val="300"/>
              </a:spcAft>
            </a:pPr>
            <a:endParaRPr lang="fr-FR" sz="1800" dirty="0">
              <a:effectLst/>
              <a:latin typeface="Times New Roman" panose="02020603050405020304" pitchFamily="18" charset="0"/>
              <a:ea typeface="Times" panose="02020603050405020304" pitchFamily="18" charset="0"/>
            </a:endParaRPr>
          </a:p>
        </p:txBody>
      </p:sp>
      <p:sp>
        <p:nvSpPr>
          <p:cNvPr id="4" name="Espace réservé du numéro de diapositive 3"/>
          <p:cNvSpPr>
            <a:spLocks noGrp="1"/>
          </p:cNvSpPr>
          <p:nvPr>
            <p:ph type="sldNum" sz="quarter" idx="5"/>
          </p:nvPr>
        </p:nvSpPr>
        <p:spPr/>
        <p:txBody>
          <a:bodyPr/>
          <a:lstStyle/>
          <a:p>
            <a:fld id="{FADB49B2-FAC6-42AF-B225-1C613352E5CC}" type="slidenum">
              <a:rPr lang="fr-FR" smtClean="0"/>
              <a:t>33</a:t>
            </a:fld>
            <a:endParaRPr lang="fr-FR"/>
          </a:p>
        </p:txBody>
      </p:sp>
    </p:spTree>
    <p:extLst>
      <p:ext uri="{BB962C8B-B14F-4D97-AF65-F5344CB8AC3E}">
        <p14:creationId xmlns:p14="http://schemas.microsoft.com/office/powerpoint/2010/main" val="40150761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ADB49B2-FAC6-42AF-B225-1C613352E5CC}" type="slidenum">
              <a:rPr lang="fr-FR" smtClean="0"/>
              <a:t>43</a:t>
            </a:fld>
            <a:endParaRPr lang="fr-FR"/>
          </a:p>
        </p:txBody>
      </p:sp>
    </p:spTree>
    <p:extLst>
      <p:ext uri="{BB962C8B-B14F-4D97-AF65-F5344CB8AC3E}">
        <p14:creationId xmlns:p14="http://schemas.microsoft.com/office/powerpoint/2010/main" val="18325842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Les études de neuroimagerie fonctionnelle ont en effet lié des composants des habilités temporelles à plusieurs régions corticales et sous-corticales : cervelet, ganglions basaux, cortex pariétal, cortex préfrontal, cortex prémoteur et région motrice supplémentaire. </a:t>
            </a:r>
          </a:p>
        </p:txBody>
      </p:sp>
      <p:sp>
        <p:nvSpPr>
          <p:cNvPr id="4" name="Espace réservé du numéro de diapositive 3"/>
          <p:cNvSpPr>
            <a:spLocks noGrp="1"/>
          </p:cNvSpPr>
          <p:nvPr>
            <p:ph type="sldNum" sz="quarter" idx="5"/>
          </p:nvPr>
        </p:nvSpPr>
        <p:spPr/>
        <p:txBody>
          <a:bodyPr/>
          <a:lstStyle/>
          <a:p>
            <a:fld id="{FADB49B2-FAC6-42AF-B225-1C613352E5CC}" type="slidenum">
              <a:rPr lang="fr-FR" smtClean="0"/>
              <a:t>44</a:t>
            </a:fld>
            <a:endParaRPr lang="fr-FR"/>
          </a:p>
        </p:txBody>
      </p:sp>
    </p:spTree>
    <p:extLst>
      <p:ext uri="{BB962C8B-B14F-4D97-AF65-F5344CB8AC3E}">
        <p14:creationId xmlns:p14="http://schemas.microsoft.com/office/powerpoint/2010/main" val="21365801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ADB49B2-FAC6-42AF-B225-1C613352E5CC}" type="slidenum">
              <a:rPr lang="fr-FR" smtClean="0"/>
              <a:t>45</a:t>
            </a:fld>
            <a:endParaRPr lang="fr-FR"/>
          </a:p>
        </p:txBody>
      </p:sp>
    </p:spTree>
    <p:extLst>
      <p:ext uri="{BB962C8B-B14F-4D97-AF65-F5344CB8AC3E}">
        <p14:creationId xmlns:p14="http://schemas.microsoft.com/office/powerpoint/2010/main" val="4183952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effectLst/>
              <a:latin typeface="Times New Roman" panose="02020603050405020304" pitchFamily="18" charset="0"/>
              <a:ea typeface="Times" panose="02020603050405020304" pitchFamily="18" charset="0"/>
            </a:endParaRPr>
          </a:p>
        </p:txBody>
      </p:sp>
      <p:sp>
        <p:nvSpPr>
          <p:cNvPr id="4" name="Espace réservé du numéro de diapositive 3"/>
          <p:cNvSpPr>
            <a:spLocks noGrp="1"/>
          </p:cNvSpPr>
          <p:nvPr>
            <p:ph type="sldNum" sz="quarter" idx="5"/>
          </p:nvPr>
        </p:nvSpPr>
        <p:spPr/>
        <p:txBody>
          <a:bodyPr/>
          <a:lstStyle/>
          <a:p>
            <a:fld id="{FADB49B2-FAC6-42AF-B225-1C613352E5CC}" type="slidenum">
              <a:rPr lang="fr-FR" smtClean="0"/>
              <a:t>5</a:t>
            </a:fld>
            <a:endParaRPr lang="fr-FR"/>
          </a:p>
        </p:txBody>
      </p:sp>
    </p:spTree>
    <p:extLst>
      <p:ext uri="{BB962C8B-B14F-4D97-AF65-F5344CB8AC3E}">
        <p14:creationId xmlns:p14="http://schemas.microsoft.com/office/powerpoint/2010/main" val="3885778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Times New Roman" panose="02020603050405020304" pitchFamily="18" charset="0"/>
                <a:ea typeface="Times" panose="02020603050405020304" pitchFamily="18" charset="0"/>
              </a:rPr>
              <a:t>Quant à la topographie cérébrale de la modularité des habiletés musicales, certaines études </a:t>
            </a:r>
            <a:r>
              <a:rPr lang="fr-FR" sz="1800" dirty="0">
                <a:effectLst/>
                <a:latin typeface="Times-Roman"/>
                <a:ea typeface="Times New Roman" panose="02020603050405020304" pitchFamily="18" charset="0"/>
                <a:cs typeface="Times-Roman"/>
              </a:rPr>
              <a:t>suggèrent que les aires cérébrales frontales inférieures sont impliquées de manière critique dans l’encodage tonal de la hauteur </a:t>
            </a:r>
            <a:r>
              <a:rPr lang="fr-FR" sz="1800" dirty="0">
                <a:effectLst/>
                <a:latin typeface="Times-Roman"/>
                <a:ea typeface="Times" panose="02020603050405020304" pitchFamily="18" charset="0"/>
                <a:cs typeface="Times New Roman" panose="02020603050405020304" pitchFamily="18" charset="0"/>
              </a:rPr>
              <a:t>(Hyde et al., 2006; </a:t>
            </a:r>
            <a:r>
              <a:rPr lang="fr-FR" sz="1800" dirty="0" err="1">
                <a:effectLst/>
                <a:latin typeface="Times-Roman"/>
                <a:ea typeface="Times" panose="02020603050405020304" pitchFamily="18" charset="0"/>
                <a:cs typeface="Times New Roman" panose="02020603050405020304" pitchFamily="18" charset="0"/>
              </a:rPr>
              <a:t>Koelsch</a:t>
            </a:r>
            <a:r>
              <a:rPr lang="fr-FR" sz="1800" dirty="0">
                <a:effectLst/>
                <a:latin typeface="Times-Roman"/>
                <a:ea typeface="Times" panose="02020603050405020304" pitchFamily="18" charset="0"/>
                <a:cs typeface="Times New Roman" panose="02020603050405020304" pitchFamily="18" charset="0"/>
              </a:rPr>
              <a:t> et al., 2002; </a:t>
            </a:r>
            <a:r>
              <a:rPr lang="fr-FR" sz="1800" dirty="0" err="1">
                <a:effectLst/>
                <a:latin typeface="Times-Roman"/>
                <a:ea typeface="Times" panose="02020603050405020304" pitchFamily="18" charset="0"/>
                <a:cs typeface="Times New Roman" panose="02020603050405020304" pitchFamily="18" charset="0"/>
              </a:rPr>
              <a:t>Tillmann</a:t>
            </a:r>
            <a:r>
              <a:rPr lang="fr-FR" sz="1800" dirty="0">
                <a:effectLst/>
                <a:latin typeface="Times-Roman"/>
                <a:ea typeface="Times" panose="02020603050405020304" pitchFamily="18" charset="0"/>
                <a:cs typeface="Times New Roman" panose="02020603050405020304" pitchFamily="18" charset="0"/>
              </a:rPr>
              <a:t> et al., 2003)</a:t>
            </a:r>
            <a:r>
              <a:rPr lang="fr-FR" sz="1800" dirty="0">
                <a:effectLst/>
                <a:latin typeface="Times-Roman"/>
                <a:ea typeface="Times New Roman" panose="02020603050405020304" pitchFamily="18" charset="0"/>
                <a:cs typeface="Times-Roman"/>
              </a:rPr>
              <a:t>.</a:t>
            </a:r>
            <a:endParaRPr lang="fr-FR" dirty="0"/>
          </a:p>
        </p:txBody>
      </p:sp>
      <p:sp>
        <p:nvSpPr>
          <p:cNvPr id="4" name="Espace réservé du numéro de diapositive 3"/>
          <p:cNvSpPr>
            <a:spLocks noGrp="1"/>
          </p:cNvSpPr>
          <p:nvPr>
            <p:ph type="sldNum" sz="quarter" idx="5"/>
          </p:nvPr>
        </p:nvSpPr>
        <p:spPr/>
        <p:txBody>
          <a:bodyPr/>
          <a:lstStyle/>
          <a:p>
            <a:fld id="{FADB49B2-FAC6-42AF-B225-1C613352E5CC}" type="slidenum">
              <a:rPr lang="fr-FR" smtClean="0"/>
              <a:t>48</a:t>
            </a:fld>
            <a:endParaRPr lang="fr-FR"/>
          </a:p>
        </p:txBody>
      </p:sp>
    </p:spTree>
    <p:extLst>
      <p:ext uri="{BB962C8B-B14F-4D97-AF65-F5344CB8AC3E}">
        <p14:creationId xmlns:p14="http://schemas.microsoft.com/office/powerpoint/2010/main" val="31267771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Times-Roman"/>
                <a:ea typeface="Times New Roman" panose="02020603050405020304" pitchFamily="18" charset="0"/>
                <a:cs typeface="Times-Roman"/>
              </a:rPr>
              <a:t> Plus particulièrement, </a:t>
            </a:r>
            <a:r>
              <a:rPr lang="fr-FR" sz="1800" dirty="0">
                <a:effectLst/>
                <a:latin typeface="Times New Roman" panose="02020603050405020304" pitchFamily="18" charset="0"/>
                <a:ea typeface="Times" panose="02020603050405020304" pitchFamily="18" charset="0"/>
              </a:rPr>
              <a:t>l’aire de Broca serait impliquée dans la phonologie du système harmonique tonal (</a:t>
            </a:r>
            <a:r>
              <a:rPr lang="fr-FR" sz="1800" dirty="0" err="1">
                <a:effectLst/>
                <a:latin typeface="Times New Roman" panose="02020603050405020304" pitchFamily="18" charset="0"/>
                <a:ea typeface="Times" panose="02020603050405020304" pitchFamily="18" charset="0"/>
              </a:rPr>
              <a:t>Maess</a:t>
            </a:r>
            <a:r>
              <a:rPr lang="fr-FR" sz="1800" dirty="0">
                <a:effectLst/>
                <a:latin typeface="Times New Roman" panose="02020603050405020304" pitchFamily="18" charset="0"/>
                <a:ea typeface="Times" panose="02020603050405020304" pitchFamily="18" charset="0"/>
              </a:rPr>
              <a:t> et al., 2001), et ce, en relation avec la localisation perceptive de cette faculté, assignée au cortex auditif, situé dans la partie supérieure du lobe temporal. </a:t>
            </a:r>
          </a:p>
        </p:txBody>
      </p:sp>
      <p:sp>
        <p:nvSpPr>
          <p:cNvPr id="4" name="Espace réservé du numéro de diapositive 3"/>
          <p:cNvSpPr>
            <a:spLocks noGrp="1"/>
          </p:cNvSpPr>
          <p:nvPr>
            <p:ph type="sldNum" sz="quarter" idx="5"/>
          </p:nvPr>
        </p:nvSpPr>
        <p:spPr/>
        <p:txBody>
          <a:bodyPr/>
          <a:lstStyle/>
          <a:p>
            <a:fld id="{FADB49B2-FAC6-42AF-B225-1C613352E5CC}" type="slidenum">
              <a:rPr lang="fr-FR" smtClean="0"/>
              <a:t>49</a:t>
            </a:fld>
            <a:endParaRPr lang="fr-FR"/>
          </a:p>
        </p:txBody>
      </p:sp>
    </p:spTree>
    <p:extLst>
      <p:ext uri="{BB962C8B-B14F-4D97-AF65-F5344CB8AC3E}">
        <p14:creationId xmlns:p14="http://schemas.microsoft.com/office/powerpoint/2010/main" val="526346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182880" algn="just">
              <a:spcAft>
                <a:spcPts val="300"/>
              </a:spcAft>
            </a:pPr>
            <a:endParaRPr lang="fr-FR" sz="1800" dirty="0">
              <a:effectLst/>
              <a:latin typeface="Times New Roman" panose="02020603050405020304" pitchFamily="18" charset="0"/>
              <a:ea typeface="Times" panose="02020603050405020304" pitchFamily="18" charset="0"/>
            </a:endParaRPr>
          </a:p>
        </p:txBody>
      </p:sp>
      <p:sp>
        <p:nvSpPr>
          <p:cNvPr id="4" name="Espace réservé du numéro de diapositive 3"/>
          <p:cNvSpPr>
            <a:spLocks noGrp="1"/>
          </p:cNvSpPr>
          <p:nvPr>
            <p:ph type="sldNum" sz="quarter" idx="5"/>
          </p:nvPr>
        </p:nvSpPr>
        <p:spPr/>
        <p:txBody>
          <a:bodyPr/>
          <a:lstStyle/>
          <a:p>
            <a:fld id="{FADB49B2-FAC6-42AF-B225-1C613352E5CC}" type="slidenum">
              <a:rPr lang="fr-FR" smtClean="0"/>
              <a:t>6</a:t>
            </a:fld>
            <a:endParaRPr lang="fr-FR"/>
          </a:p>
        </p:txBody>
      </p:sp>
    </p:spTree>
    <p:extLst>
      <p:ext uri="{BB962C8B-B14F-4D97-AF65-F5344CB8AC3E}">
        <p14:creationId xmlns:p14="http://schemas.microsoft.com/office/powerpoint/2010/main" val="2425117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spcAft>
                <a:spcPts val="300"/>
              </a:spcAft>
            </a:pPr>
            <a:endParaRPr lang="fr-FR" sz="1800" dirty="0">
              <a:effectLst/>
              <a:latin typeface="Times New Roman" panose="02020603050405020304" pitchFamily="18" charset="0"/>
              <a:ea typeface="Times" panose="02020603050405020304" pitchFamily="18" charset="0"/>
            </a:endParaRPr>
          </a:p>
        </p:txBody>
      </p:sp>
      <p:sp>
        <p:nvSpPr>
          <p:cNvPr id="4" name="Espace réservé du numéro de diapositive 3"/>
          <p:cNvSpPr>
            <a:spLocks noGrp="1"/>
          </p:cNvSpPr>
          <p:nvPr>
            <p:ph type="sldNum" sz="quarter" idx="5"/>
          </p:nvPr>
        </p:nvSpPr>
        <p:spPr/>
        <p:txBody>
          <a:bodyPr/>
          <a:lstStyle/>
          <a:p>
            <a:fld id="{FADB49B2-FAC6-42AF-B225-1C613352E5CC}" type="slidenum">
              <a:rPr lang="fr-FR" smtClean="0"/>
              <a:t>7</a:t>
            </a:fld>
            <a:endParaRPr lang="fr-FR"/>
          </a:p>
        </p:txBody>
      </p:sp>
    </p:spTree>
    <p:extLst>
      <p:ext uri="{BB962C8B-B14F-4D97-AF65-F5344CB8AC3E}">
        <p14:creationId xmlns:p14="http://schemas.microsoft.com/office/powerpoint/2010/main" val="2920047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spcAft>
                <a:spcPts val="300"/>
              </a:spcAft>
            </a:pPr>
            <a:endParaRPr lang="fr-FR" sz="1800" dirty="0">
              <a:effectLst/>
              <a:latin typeface="Times New Roman" panose="02020603050405020304" pitchFamily="18" charset="0"/>
              <a:ea typeface="Times" panose="02020603050405020304" pitchFamily="18" charset="0"/>
            </a:endParaRPr>
          </a:p>
        </p:txBody>
      </p:sp>
      <p:sp>
        <p:nvSpPr>
          <p:cNvPr id="4" name="Espace réservé du numéro de diapositive 3"/>
          <p:cNvSpPr>
            <a:spLocks noGrp="1"/>
          </p:cNvSpPr>
          <p:nvPr>
            <p:ph type="sldNum" sz="quarter" idx="5"/>
          </p:nvPr>
        </p:nvSpPr>
        <p:spPr/>
        <p:txBody>
          <a:bodyPr/>
          <a:lstStyle/>
          <a:p>
            <a:fld id="{FADB49B2-FAC6-42AF-B225-1C613352E5CC}" type="slidenum">
              <a:rPr lang="fr-FR" smtClean="0"/>
              <a:t>8</a:t>
            </a:fld>
            <a:endParaRPr lang="fr-FR"/>
          </a:p>
        </p:txBody>
      </p:sp>
    </p:spTree>
    <p:extLst>
      <p:ext uri="{BB962C8B-B14F-4D97-AF65-F5344CB8AC3E}">
        <p14:creationId xmlns:p14="http://schemas.microsoft.com/office/powerpoint/2010/main" val="71138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spcAft>
                <a:spcPts val="300"/>
              </a:spcAft>
            </a:pPr>
            <a:endParaRPr lang="fr-FR" sz="1800" dirty="0">
              <a:effectLst/>
              <a:latin typeface="Times New Roman" panose="02020603050405020304" pitchFamily="18" charset="0"/>
              <a:ea typeface="Times" panose="02020603050405020304" pitchFamily="18" charset="0"/>
            </a:endParaRPr>
          </a:p>
        </p:txBody>
      </p:sp>
      <p:sp>
        <p:nvSpPr>
          <p:cNvPr id="4" name="Espace réservé du numéro de diapositive 3"/>
          <p:cNvSpPr>
            <a:spLocks noGrp="1"/>
          </p:cNvSpPr>
          <p:nvPr>
            <p:ph type="sldNum" sz="quarter" idx="5"/>
          </p:nvPr>
        </p:nvSpPr>
        <p:spPr/>
        <p:txBody>
          <a:bodyPr/>
          <a:lstStyle/>
          <a:p>
            <a:fld id="{FADB49B2-FAC6-42AF-B225-1C613352E5CC}" type="slidenum">
              <a:rPr lang="fr-FR" smtClean="0"/>
              <a:t>9</a:t>
            </a:fld>
            <a:endParaRPr lang="fr-FR"/>
          </a:p>
        </p:txBody>
      </p:sp>
    </p:spTree>
    <p:extLst>
      <p:ext uri="{BB962C8B-B14F-4D97-AF65-F5344CB8AC3E}">
        <p14:creationId xmlns:p14="http://schemas.microsoft.com/office/powerpoint/2010/main" val="3490830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siège de la transduction mécano-bioélectrique auditive est l’organe de Corti, agencement cellulaire complexe situé sur la membrane basilaire, tout au long du canal cochléaire (noyau longitudinal de la cochlée, fig. 1). Il comprend principalement les cellules sensorielles, dénommées cellules ciliées internes (CCI), dotées de stéréocils (sous-jacents à la membrane tectoriale, mise en branle par les ondes sonores) et siège de l’encodage proprement dit, aux côtés des cellules ciliées externes (CCE), responsables de la préamplification sélective des fréquences afférentes. Aussi l’encodage de la fréquence fondamentale d’un son mélodique repose-t-il sur deux processus complémentaires, temporel et spatial : </a:t>
            </a:r>
          </a:p>
        </p:txBody>
      </p:sp>
      <p:sp>
        <p:nvSpPr>
          <p:cNvPr id="4" name="Espace réservé du numéro de diapositive 3"/>
          <p:cNvSpPr>
            <a:spLocks noGrp="1"/>
          </p:cNvSpPr>
          <p:nvPr>
            <p:ph type="sldNum" sz="quarter" idx="5"/>
          </p:nvPr>
        </p:nvSpPr>
        <p:spPr/>
        <p:txBody>
          <a:bodyPr/>
          <a:lstStyle/>
          <a:p>
            <a:fld id="{FADB49B2-FAC6-42AF-B225-1C613352E5CC}" type="slidenum">
              <a:rPr lang="fr-FR" smtClean="0"/>
              <a:t>13</a:t>
            </a:fld>
            <a:endParaRPr lang="fr-FR"/>
          </a:p>
        </p:txBody>
      </p:sp>
    </p:spTree>
    <p:extLst>
      <p:ext uri="{BB962C8B-B14F-4D97-AF65-F5344CB8AC3E}">
        <p14:creationId xmlns:p14="http://schemas.microsoft.com/office/powerpoint/2010/main" val="3986771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message sonore musical, initialement variation de pression de l’air, est transformé en des vibrations en milieu solide (par la membrane tympanique et la chaîne des osselets), puis en milieu liquide (périlymphe et endolymphe), avant de subir une transduction mécano-bioélectrique au niveau de la cochlée, qui le transforme en message électrochimique sensoriel puis nerveux, au sein duquel les paramètres acoustiques (fréquence, durée et intensité) sont encodés.</a:t>
            </a:r>
          </a:p>
        </p:txBody>
      </p:sp>
      <p:sp>
        <p:nvSpPr>
          <p:cNvPr id="4" name="Espace réservé du numéro de diapositive 3"/>
          <p:cNvSpPr>
            <a:spLocks noGrp="1"/>
          </p:cNvSpPr>
          <p:nvPr>
            <p:ph type="sldNum" sz="quarter" idx="5"/>
          </p:nvPr>
        </p:nvSpPr>
        <p:spPr/>
        <p:txBody>
          <a:bodyPr/>
          <a:lstStyle/>
          <a:p>
            <a:fld id="{FADB49B2-FAC6-42AF-B225-1C613352E5CC}" type="slidenum">
              <a:rPr lang="fr-FR" smtClean="0"/>
              <a:t>14</a:t>
            </a:fld>
            <a:endParaRPr lang="fr-FR"/>
          </a:p>
        </p:txBody>
      </p:sp>
    </p:spTree>
    <p:extLst>
      <p:ext uri="{BB962C8B-B14F-4D97-AF65-F5344CB8AC3E}">
        <p14:creationId xmlns:p14="http://schemas.microsoft.com/office/powerpoint/2010/main" val="3016999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1CE8-8E31-4705-A8F4-8F2A0D4CAC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14D17B-049A-4C68-A7FD-FFBF02797F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5A3730-25BF-4998-A976-C1F8CF90A6D4}"/>
              </a:ext>
            </a:extLst>
          </p:cNvPr>
          <p:cNvSpPr>
            <a:spLocks noGrp="1"/>
          </p:cNvSpPr>
          <p:nvPr>
            <p:ph type="dt" sz="half" idx="10"/>
          </p:nvPr>
        </p:nvSpPr>
        <p:spPr/>
        <p:txBody>
          <a:bodyPr/>
          <a:lstStyle/>
          <a:p>
            <a:fld id="{427AFC69-BB1F-432E-B811-A63B847DDB71}" type="datetimeFigureOut">
              <a:rPr lang="en-US" smtClean="0"/>
              <a:t>1/15/2025</a:t>
            </a:fld>
            <a:endParaRPr lang="en-US"/>
          </a:p>
        </p:txBody>
      </p:sp>
      <p:sp>
        <p:nvSpPr>
          <p:cNvPr id="5" name="Footer Placeholder 4">
            <a:extLst>
              <a:ext uri="{FF2B5EF4-FFF2-40B4-BE49-F238E27FC236}">
                <a16:creationId xmlns:a16="http://schemas.microsoft.com/office/drawing/2014/main" id="{2319A13E-9B0B-45B9-B38C-5620E9B749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8D5E85-9C45-4358-9A6C-731CE9FD3F3B}"/>
              </a:ext>
            </a:extLst>
          </p:cNvPr>
          <p:cNvSpPr>
            <a:spLocks noGrp="1"/>
          </p:cNvSpPr>
          <p:nvPr>
            <p:ph type="sldNum" sz="quarter" idx="12"/>
          </p:nvPr>
        </p:nvSpPr>
        <p:spPr/>
        <p:txBody>
          <a:bodyPr/>
          <a:lstStyle/>
          <a:p>
            <a:fld id="{EF8BC553-6049-45DE-B62D-53F8EF36FF13}" type="slidenum">
              <a:rPr lang="en-US" smtClean="0"/>
              <a:t>‹N°›</a:t>
            </a:fld>
            <a:endParaRPr lang="en-US"/>
          </a:p>
        </p:txBody>
      </p:sp>
    </p:spTree>
    <p:extLst>
      <p:ext uri="{BB962C8B-B14F-4D97-AF65-F5344CB8AC3E}">
        <p14:creationId xmlns:p14="http://schemas.microsoft.com/office/powerpoint/2010/main" val="2196858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5F40B-5F21-443A-8327-255D782ACF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545AE7-3FC9-4FFF-A8DC-785E360326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B599E3-9519-4454-AE8C-36E8792E5D19}"/>
              </a:ext>
            </a:extLst>
          </p:cNvPr>
          <p:cNvSpPr>
            <a:spLocks noGrp="1"/>
          </p:cNvSpPr>
          <p:nvPr>
            <p:ph type="dt" sz="half" idx="10"/>
          </p:nvPr>
        </p:nvSpPr>
        <p:spPr/>
        <p:txBody>
          <a:bodyPr/>
          <a:lstStyle/>
          <a:p>
            <a:fld id="{427AFC69-BB1F-432E-B811-A63B847DDB71}" type="datetimeFigureOut">
              <a:rPr lang="en-US" smtClean="0"/>
              <a:t>1/15/2025</a:t>
            </a:fld>
            <a:endParaRPr lang="en-US"/>
          </a:p>
        </p:txBody>
      </p:sp>
      <p:sp>
        <p:nvSpPr>
          <p:cNvPr id="5" name="Footer Placeholder 4">
            <a:extLst>
              <a:ext uri="{FF2B5EF4-FFF2-40B4-BE49-F238E27FC236}">
                <a16:creationId xmlns:a16="http://schemas.microsoft.com/office/drawing/2014/main" id="{366E42DC-39E7-4F9B-A8FB-40F90B3AF7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78C48-41CE-4DF1-B283-1D0639DDEAA9}"/>
              </a:ext>
            </a:extLst>
          </p:cNvPr>
          <p:cNvSpPr>
            <a:spLocks noGrp="1"/>
          </p:cNvSpPr>
          <p:nvPr>
            <p:ph type="sldNum" sz="quarter" idx="12"/>
          </p:nvPr>
        </p:nvSpPr>
        <p:spPr/>
        <p:txBody>
          <a:bodyPr/>
          <a:lstStyle/>
          <a:p>
            <a:fld id="{EF8BC553-6049-45DE-B62D-53F8EF36FF13}" type="slidenum">
              <a:rPr lang="en-US" smtClean="0"/>
              <a:t>‹N°›</a:t>
            </a:fld>
            <a:endParaRPr lang="en-US"/>
          </a:p>
        </p:txBody>
      </p:sp>
    </p:spTree>
    <p:extLst>
      <p:ext uri="{BB962C8B-B14F-4D97-AF65-F5344CB8AC3E}">
        <p14:creationId xmlns:p14="http://schemas.microsoft.com/office/powerpoint/2010/main" val="2308107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451BB-4637-4646-9E10-CBFD406C05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1F06CD-4B96-4407-BB4C-A4CD5A70CA5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E39EA-C07D-4C1D-940A-7C1502A4F209}"/>
              </a:ext>
            </a:extLst>
          </p:cNvPr>
          <p:cNvSpPr>
            <a:spLocks noGrp="1"/>
          </p:cNvSpPr>
          <p:nvPr>
            <p:ph type="dt" sz="half" idx="10"/>
          </p:nvPr>
        </p:nvSpPr>
        <p:spPr/>
        <p:txBody>
          <a:bodyPr/>
          <a:lstStyle/>
          <a:p>
            <a:fld id="{427AFC69-BB1F-432E-B811-A63B847DDB71}" type="datetimeFigureOut">
              <a:rPr lang="en-US" smtClean="0"/>
              <a:t>1/15/2025</a:t>
            </a:fld>
            <a:endParaRPr lang="en-US"/>
          </a:p>
        </p:txBody>
      </p:sp>
      <p:sp>
        <p:nvSpPr>
          <p:cNvPr id="5" name="Footer Placeholder 4">
            <a:extLst>
              <a:ext uri="{FF2B5EF4-FFF2-40B4-BE49-F238E27FC236}">
                <a16:creationId xmlns:a16="http://schemas.microsoft.com/office/drawing/2014/main" id="{49CFA4DE-FD2F-4469-92D4-6D087AACC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8D8DCB-5D02-4F9B-B816-97F8A0683FD4}"/>
              </a:ext>
            </a:extLst>
          </p:cNvPr>
          <p:cNvSpPr>
            <a:spLocks noGrp="1"/>
          </p:cNvSpPr>
          <p:nvPr>
            <p:ph type="sldNum" sz="quarter" idx="12"/>
          </p:nvPr>
        </p:nvSpPr>
        <p:spPr/>
        <p:txBody>
          <a:bodyPr/>
          <a:lstStyle/>
          <a:p>
            <a:fld id="{EF8BC553-6049-45DE-B62D-53F8EF36FF13}" type="slidenum">
              <a:rPr lang="en-US" smtClean="0"/>
              <a:t>‹N°›</a:t>
            </a:fld>
            <a:endParaRPr lang="en-US"/>
          </a:p>
        </p:txBody>
      </p:sp>
    </p:spTree>
    <p:extLst>
      <p:ext uri="{BB962C8B-B14F-4D97-AF65-F5344CB8AC3E}">
        <p14:creationId xmlns:p14="http://schemas.microsoft.com/office/powerpoint/2010/main" val="1745477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550A5-B9B7-486D-AD5F-15AFB9FC7E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234B3D-D612-49DD-A637-73AB7CC423C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64B164-1AD1-4033-85EE-DC35E86033B4}"/>
              </a:ext>
            </a:extLst>
          </p:cNvPr>
          <p:cNvSpPr>
            <a:spLocks noGrp="1"/>
          </p:cNvSpPr>
          <p:nvPr>
            <p:ph type="dt" sz="half" idx="10"/>
          </p:nvPr>
        </p:nvSpPr>
        <p:spPr/>
        <p:txBody>
          <a:bodyPr/>
          <a:lstStyle/>
          <a:p>
            <a:fld id="{427AFC69-BB1F-432E-B811-A63B847DDB71}" type="datetimeFigureOut">
              <a:rPr lang="en-US" smtClean="0"/>
              <a:t>1/15/2025</a:t>
            </a:fld>
            <a:endParaRPr lang="en-US"/>
          </a:p>
        </p:txBody>
      </p:sp>
      <p:sp>
        <p:nvSpPr>
          <p:cNvPr id="5" name="Footer Placeholder 4">
            <a:extLst>
              <a:ext uri="{FF2B5EF4-FFF2-40B4-BE49-F238E27FC236}">
                <a16:creationId xmlns:a16="http://schemas.microsoft.com/office/drawing/2014/main" id="{6409DF65-6418-4A1B-B8E0-CD8B2138D0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FA07D0-D512-471E-AF05-1A95F618C376}"/>
              </a:ext>
            </a:extLst>
          </p:cNvPr>
          <p:cNvSpPr>
            <a:spLocks noGrp="1"/>
          </p:cNvSpPr>
          <p:nvPr>
            <p:ph type="sldNum" sz="quarter" idx="12"/>
          </p:nvPr>
        </p:nvSpPr>
        <p:spPr/>
        <p:txBody>
          <a:bodyPr/>
          <a:lstStyle/>
          <a:p>
            <a:fld id="{EF8BC553-6049-45DE-B62D-53F8EF36FF13}" type="slidenum">
              <a:rPr lang="en-US" smtClean="0"/>
              <a:t>‹N°›</a:t>
            </a:fld>
            <a:endParaRPr lang="en-US"/>
          </a:p>
        </p:txBody>
      </p:sp>
    </p:spTree>
    <p:extLst>
      <p:ext uri="{BB962C8B-B14F-4D97-AF65-F5344CB8AC3E}">
        <p14:creationId xmlns:p14="http://schemas.microsoft.com/office/powerpoint/2010/main" val="3738810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90534-A31B-46BC-A12B-5D82725F26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C211DB-2B71-4475-924B-DFCB6140C9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128844A-618C-4EE4-861A-712D9365AAFA}"/>
              </a:ext>
            </a:extLst>
          </p:cNvPr>
          <p:cNvSpPr>
            <a:spLocks noGrp="1"/>
          </p:cNvSpPr>
          <p:nvPr>
            <p:ph type="dt" sz="half" idx="10"/>
          </p:nvPr>
        </p:nvSpPr>
        <p:spPr/>
        <p:txBody>
          <a:bodyPr/>
          <a:lstStyle/>
          <a:p>
            <a:fld id="{427AFC69-BB1F-432E-B811-A63B847DDB71}" type="datetimeFigureOut">
              <a:rPr lang="en-US" smtClean="0"/>
              <a:t>1/15/2025</a:t>
            </a:fld>
            <a:endParaRPr lang="en-US"/>
          </a:p>
        </p:txBody>
      </p:sp>
      <p:sp>
        <p:nvSpPr>
          <p:cNvPr id="5" name="Footer Placeholder 4">
            <a:extLst>
              <a:ext uri="{FF2B5EF4-FFF2-40B4-BE49-F238E27FC236}">
                <a16:creationId xmlns:a16="http://schemas.microsoft.com/office/drawing/2014/main" id="{4C9577D3-E264-465A-BF74-1E7511EC9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8E2AC-F861-4DC8-83DB-88463EF50C87}"/>
              </a:ext>
            </a:extLst>
          </p:cNvPr>
          <p:cNvSpPr>
            <a:spLocks noGrp="1"/>
          </p:cNvSpPr>
          <p:nvPr>
            <p:ph type="sldNum" sz="quarter" idx="12"/>
          </p:nvPr>
        </p:nvSpPr>
        <p:spPr/>
        <p:txBody>
          <a:bodyPr/>
          <a:lstStyle/>
          <a:p>
            <a:fld id="{EF8BC553-6049-45DE-B62D-53F8EF36FF13}" type="slidenum">
              <a:rPr lang="en-US" smtClean="0"/>
              <a:t>‹N°›</a:t>
            </a:fld>
            <a:endParaRPr lang="en-US"/>
          </a:p>
        </p:txBody>
      </p:sp>
    </p:spTree>
    <p:extLst>
      <p:ext uri="{BB962C8B-B14F-4D97-AF65-F5344CB8AC3E}">
        <p14:creationId xmlns:p14="http://schemas.microsoft.com/office/powerpoint/2010/main" val="2888128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52859-52FD-417A-97AD-6430309837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CC5AB9-DCA2-47D1-8654-6CFC861AA1B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9C661-BD9F-4DA2-9612-BB90D34C2A0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E69C31-1157-4531-B299-849B9ED2F914}"/>
              </a:ext>
            </a:extLst>
          </p:cNvPr>
          <p:cNvSpPr>
            <a:spLocks noGrp="1"/>
          </p:cNvSpPr>
          <p:nvPr>
            <p:ph type="dt" sz="half" idx="10"/>
          </p:nvPr>
        </p:nvSpPr>
        <p:spPr/>
        <p:txBody>
          <a:bodyPr/>
          <a:lstStyle/>
          <a:p>
            <a:fld id="{427AFC69-BB1F-432E-B811-A63B847DDB71}" type="datetimeFigureOut">
              <a:rPr lang="en-US" smtClean="0"/>
              <a:t>1/15/2025</a:t>
            </a:fld>
            <a:endParaRPr lang="en-US"/>
          </a:p>
        </p:txBody>
      </p:sp>
      <p:sp>
        <p:nvSpPr>
          <p:cNvPr id="6" name="Footer Placeholder 5">
            <a:extLst>
              <a:ext uri="{FF2B5EF4-FFF2-40B4-BE49-F238E27FC236}">
                <a16:creationId xmlns:a16="http://schemas.microsoft.com/office/drawing/2014/main" id="{02767D90-F9C9-4004-BB67-0A7CFBBC14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0778F3-C7A2-407F-99ED-7FFD4C04643D}"/>
              </a:ext>
            </a:extLst>
          </p:cNvPr>
          <p:cNvSpPr>
            <a:spLocks noGrp="1"/>
          </p:cNvSpPr>
          <p:nvPr>
            <p:ph type="sldNum" sz="quarter" idx="12"/>
          </p:nvPr>
        </p:nvSpPr>
        <p:spPr/>
        <p:txBody>
          <a:bodyPr/>
          <a:lstStyle/>
          <a:p>
            <a:fld id="{EF8BC553-6049-45DE-B62D-53F8EF36FF13}" type="slidenum">
              <a:rPr lang="en-US" smtClean="0"/>
              <a:t>‹N°›</a:t>
            </a:fld>
            <a:endParaRPr lang="en-US"/>
          </a:p>
        </p:txBody>
      </p:sp>
    </p:spTree>
    <p:extLst>
      <p:ext uri="{BB962C8B-B14F-4D97-AF65-F5344CB8AC3E}">
        <p14:creationId xmlns:p14="http://schemas.microsoft.com/office/powerpoint/2010/main" val="2471486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34A93-D15A-4300-82BF-A50906B7B2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D4649E-8883-4665-867C-82971D598A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08BB125-17E2-462D-BEE7-23CF11DF568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590DFE-1557-46C7-BCA8-21BB024884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CEC9FED-4451-49F6-B373-B57474DF4A1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A094A3-49ED-46AE-994E-248381070191}"/>
              </a:ext>
            </a:extLst>
          </p:cNvPr>
          <p:cNvSpPr>
            <a:spLocks noGrp="1"/>
          </p:cNvSpPr>
          <p:nvPr>
            <p:ph type="dt" sz="half" idx="10"/>
          </p:nvPr>
        </p:nvSpPr>
        <p:spPr/>
        <p:txBody>
          <a:bodyPr/>
          <a:lstStyle/>
          <a:p>
            <a:fld id="{427AFC69-BB1F-432E-B811-A63B847DDB71}" type="datetimeFigureOut">
              <a:rPr lang="en-US" smtClean="0"/>
              <a:t>1/15/2025</a:t>
            </a:fld>
            <a:endParaRPr lang="en-US"/>
          </a:p>
        </p:txBody>
      </p:sp>
      <p:sp>
        <p:nvSpPr>
          <p:cNvPr id="8" name="Footer Placeholder 7">
            <a:extLst>
              <a:ext uri="{FF2B5EF4-FFF2-40B4-BE49-F238E27FC236}">
                <a16:creationId xmlns:a16="http://schemas.microsoft.com/office/drawing/2014/main" id="{EEE784D6-1167-482F-8525-61CE233740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AAC333-A2BD-49CF-A7F1-99A750832181}"/>
              </a:ext>
            </a:extLst>
          </p:cNvPr>
          <p:cNvSpPr>
            <a:spLocks noGrp="1"/>
          </p:cNvSpPr>
          <p:nvPr>
            <p:ph type="sldNum" sz="quarter" idx="12"/>
          </p:nvPr>
        </p:nvSpPr>
        <p:spPr/>
        <p:txBody>
          <a:bodyPr/>
          <a:lstStyle/>
          <a:p>
            <a:fld id="{EF8BC553-6049-45DE-B62D-53F8EF36FF13}" type="slidenum">
              <a:rPr lang="en-US" smtClean="0"/>
              <a:t>‹N°›</a:t>
            </a:fld>
            <a:endParaRPr lang="en-US"/>
          </a:p>
        </p:txBody>
      </p:sp>
    </p:spTree>
    <p:extLst>
      <p:ext uri="{BB962C8B-B14F-4D97-AF65-F5344CB8AC3E}">
        <p14:creationId xmlns:p14="http://schemas.microsoft.com/office/powerpoint/2010/main" val="4174058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63F18-6D98-44F6-9750-2DA661BEA6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5CA136-83B0-446A-9A83-9A01CEBB358C}"/>
              </a:ext>
            </a:extLst>
          </p:cNvPr>
          <p:cNvSpPr>
            <a:spLocks noGrp="1"/>
          </p:cNvSpPr>
          <p:nvPr>
            <p:ph type="dt" sz="half" idx="10"/>
          </p:nvPr>
        </p:nvSpPr>
        <p:spPr/>
        <p:txBody>
          <a:bodyPr/>
          <a:lstStyle/>
          <a:p>
            <a:fld id="{427AFC69-BB1F-432E-B811-A63B847DDB71}" type="datetimeFigureOut">
              <a:rPr lang="en-US" smtClean="0"/>
              <a:t>1/15/2025</a:t>
            </a:fld>
            <a:endParaRPr lang="en-US"/>
          </a:p>
        </p:txBody>
      </p:sp>
      <p:sp>
        <p:nvSpPr>
          <p:cNvPr id="4" name="Footer Placeholder 3">
            <a:extLst>
              <a:ext uri="{FF2B5EF4-FFF2-40B4-BE49-F238E27FC236}">
                <a16:creationId xmlns:a16="http://schemas.microsoft.com/office/drawing/2014/main" id="{05DEA37F-D5DB-4EC5-A4AB-5ADA09AD29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1CE14D-7E98-4F4E-A47A-589309F4F3F7}"/>
              </a:ext>
            </a:extLst>
          </p:cNvPr>
          <p:cNvSpPr>
            <a:spLocks noGrp="1"/>
          </p:cNvSpPr>
          <p:nvPr>
            <p:ph type="sldNum" sz="quarter" idx="12"/>
          </p:nvPr>
        </p:nvSpPr>
        <p:spPr/>
        <p:txBody>
          <a:bodyPr/>
          <a:lstStyle/>
          <a:p>
            <a:fld id="{EF8BC553-6049-45DE-B62D-53F8EF36FF13}" type="slidenum">
              <a:rPr lang="en-US" smtClean="0"/>
              <a:t>‹N°›</a:t>
            </a:fld>
            <a:endParaRPr lang="en-US"/>
          </a:p>
        </p:txBody>
      </p:sp>
    </p:spTree>
    <p:extLst>
      <p:ext uri="{BB962C8B-B14F-4D97-AF65-F5344CB8AC3E}">
        <p14:creationId xmlns:p14="http://schemas.microsoft.com/office/powerpoint/2010/main" val="1949469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390FC2-B99A-4D9E-9E1F-26E46FA7C446}"/>
              </a:ext>
            </a:extLst>
          </p:cNvPr>
          <p:cNvSpPr>
            <a:spLocks noGrp="1"/>
          </p:cNvSpPr>
          <p:nvPr>
            <p:ph type="dt" sz="half" idx="10"/>
          </p:nvPr>
        </p:nvSpPr>
        <p:spPr/>
        <p:txBody>
          <a:bodyPr/>
          <a:lstStyle/>
          <a:p>
            <a:fld id="{427AFC69-BB1F-432E-B811-A63B847DDB71}" type="datetimeFigureOut">
              <a:rPr lang="en-US" smtClean="0"/>
              <a:t>1/15/2025</a:t>
            </a:fld>
            <a:endParaRPr lang="en-US"/>
          </a:p>
        </p:txBody>
      </p:sp>
      <p:sp>
        <p:nvSpPr>
          <p:cNvPr id="3" name="Footer Placeholder 2">
            <a:extLst>
              <a:ext uri="{FF2B5EF4-FFF2-40B4-BE49-F238E27FC236}">
                <a16:creationId xmlns:a16="http://schemas.microsoft.com/office/drawing/2014/main" id="{B2148632-E617-459C-B096-C7CAE772A7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2E9801-90F0-4E9C-8D9F-92E2C8AFEF3A}"/>
              </a:ext>
            </a:extLst>
          </p:cNvPr>
          <p:cNvSpPr>
            <a:spLocks noGrp="1"/>
          </p:cNvSpPr>
          <p:nvPr>
            <p:ph type="sldNum" sz="quarter" idx="12"/>
          </p:nvPr>
        </p:nvSpPr>
        <p:spPr/>
        <p:txBody>
          <a:bodyPr/>
          <a:lstStyle/>
          <a:p>
            <a:fld id="{EF8BC553-6049-45DE-B62D-53F8EF36FF13}" type="slidenum">
              <a:rPr lang="en-US" smtClean="0"/>
              <a:t>‹N°›</a:t>
            </a:fld>
            <a:endParaRPr lang="en-US"/>
          </a:p>
        </p:txBody>
      </p:sp>
    </p:spTree>
    <p:extLst>
      <p:ext uri="{BB962C8B-B14F-4D97-AF65-F5344CB8AC3E}">
        <p14:creationId xmlns:p14="http://schemas.microsoft.com/office/powerpoint/2010/main" val="3022887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933B7-31D9-4ACC-84D1-C0E6C2B11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0FCBB8-F675-4CD3-AAAA-0D2B1802CC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76FAA-05E4-42AB-AEC5-861FEF5D4A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E5610DF-3F02-4184-9C6D-5781E92CC07E}"/>
              </a:ext>
            </a:extLst>
          </p:cNvPr>
          <p:cNvSpPr>
            <a:spLocks noGrp="1"/>
          </p:cNvSpPr>
          <p:nvPr>
            <p:ph type="dt" sz="half" idx="10"/>
          </p:nvPr>
        </p:nvSpPr>
        <p:spPr/>
        <p:txBody>
          <a:bodyPr/>
          <a:lstStyle/>
          <a:p>
            <a:fld id="{427AFC69-BB1F-432E-B811-A63B847DDB71}" type="datetimeFigureOut">
              <a:rPr lang="en-US" smtClean="0"/>
              <a:t>1/15/2025</a:t>
            </a:fld>
            <a:endParaRPr lang="en-US"/>
          </a:p>
        </p:txBody>
      </p:sp>
      <p:sp>
        <p:nvSpPr>
          <p:cNvPr id="6" name="Footer Placeholder 5">
            <a:extLst>
              <a:ext uri="{FF2B5EF4-FFF2-40B4-BE49-F238E27FC236}">
                <a16:creationId xmlns:a16="http://schemas.microsoft.com/office/drawing/2014/main" id="{D4115463-BE9C-48BB-99C1-C18F6AC84D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5B45A4-A80F-459D-B443-E261136EF093}"/>
              </a:ext>
            </a:extLst>
          </p:cNvPr>
          <p:cNvSpPr>
            <a:spLocks noGrp="1"/>
          </p:cNvSpPr>
          <p:nvPr>
            <p:ph type="sldNum" sz="quarter" idx="12"/>
          </p:nvPr>
        </p:nvSpPr>
        <p:spPr/>
        <p:txBody>
          <a:bodyPr/>
          <a:lstStyle/>
          <a:p>
            <a:fld id="{EF8BC553-6049-45DE-B62D-53F8EF36FF13}" type="slidenum">
              <a:rPr lang="en-US" smtClean="0"/>
              <a:t>‹N°›</a:t>
            </a:fld>
            <a:endParaRPr lang="en-US"/>
          </a:p>
        </p:txBody>
      </p:sp>
    </p:spTree>
    <p:extLst>
      <p:ext uri="{BB962C8B-B14F-4D97-AF65-F5344CB8AC3E}">
        <p14:creationId xmlns:p14="http://schemas.microsoft.com/office/powerpoint/2010/main" val="2519754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AF4E2-6247-434E-B5EB-9969727270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8F9B96-D5EB-42FC-942A-E6BE8C5921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189ECA-3B3C-4F92-B979-BFF784A52B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C43125E-391C-4B14-8463-A0EB49AE417A}"/>
              </a:ext>
            </a:extLst>
          </p:cNvPr>
          <p:cNvSpPr>
            <a:spLocks noGrp="1"/>
          </p:cNvSpPr>
          <p:nvPr>
            <p:ph type="dt" sz="half" idx="10"/>
          </p:nvPr>
        </p:nvSpPr>
        <p:spPr/>
        <p:txBody>
          <a:bodyPr/>
          <a:lstStyle/>
          <a:p>
            <a:fld id="{427AFC69-BB1F-432E-B811-A63B847DDB71}" type="datetimeFigureOut">
              <a:rPr lang="en-US" smtClean="0"/>
              <a:t>1/15/2025</a:t>
            </a:fld>
            <a:endParaRPr lang="en-US"/>
          </a:p>
        </p:txBody>
      </p:sp>
      <p:sp>
        <p:nvSpPr>
          <p:cNvPr id="6" name="Footer Placeholder 5">
            <a:extLst>
              <a:ext uri="{FF2B5EF4-FFF2-40B4-BE49-F238E27FC236}">
                <a16:creationId xmlns:a16="http://schemas.microsoft.com/office/drawing/2014/main" id="{E4D2E3EB-5551-46B9-ACBA-EB79AA165E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FC67C4-0347-4B32-95A0-E6E23DB95553}"/>
              </a:ext>
            </a:extLst>
          </p:cNvPr>
          <p:cNvSpPr>
            <a:spLocks noGrp="1"/>
          </p:cNvSpPr>
          <p:nvPr>
            <p:ph type="sldNum" sz="quarter" idx="12"/>
          </p:nvPr>
        </p:nvSpPr>
        <p:spPr/>
        <p:txBody>
          <a:bodyPr/>
          <a:lstStyle/>
          <a:p>
            <a:fld id="{EF8BC553-6049-45DE-B62D-53F8EF36FF13}" type="slidenum">
              <a:rPr lang="en-US" smtClean="0"/>
              <a:t>‹N°›</a:t>
            </a:fld>
            <a:endParaRPr lang="en-US"/>
          </a:p>
        </p:txBody>
      </p:sp>
    </p:spTree>
    <p:extLst>
      <p:ext uri="{BB962C8B-B14F-4D97-AF65-F5344CB8AC3E}">
        <p14:creationId xmlns:p14="http://schemas.microsoft.com/office/powerpoint/2010/main" val="1392966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4DC07E-6E11-45EB-AA20-C2EB546A79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5D5D5A-D940-499E-85F8-EAC5799A32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374418-431A-471D-BEA3-AE4FA57963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7AFC69-BB1F-432E-B811-A63B847DDB71}" type="datetimeFigureOut">
              <a:rPr lang="en-US" smtClean="0"/>
              <a:t>1/15/2025</a:t>
            </a:fld>
            <a:endParaRPr lang="en-US"/>
          </a:p>
        </p:txBody>
      </p:sp>
      <p:sp>
        <p:nvSpPr>
          <p:cNvPr id="5" name="Footer Placeholder 4">
            <a:extLst>
              <a:ext uri="{FF2B5EF4-FFF2-40B4-BE49-F238E27FC236}">
                <a16:creationId xmlns:a16="http://schemas.microsoft.com/office/drawing/2014/main" id="{5CCD2A2D-7306-4702-A608-848DDE4B93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E3C13E-47A0-442C-8217-0CA52C3401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8BC553-6049-45DE-B62D-53F8EF36FF13}" type="slidenum">
              <a:rPr lang="en-US" smtClean="0"/>
              <a:t>‹N°›</a:t>
            </a:fld>
            <a:endParaRPr lang="en-US"/>
          </a:p>
        </p:txBody>
      </p:sp>
    </p:spTree>
    <p:extLst>
      <p:ext uri="{BB962C8B-B14F-4D97-AF65-F5344CB8AC3E}">
        <p14:creationId xmlns:p14="http://schemas.microsoft.com/office/powerpoint/2010/main" val="976749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nidaa.abou_mrad_ext@sorbonne-universite.fr" TargetMode="External"/><Relationship Id="rId2" Type="http://schemas.openxmlformats.org/officeDocument/2006/relationships/hyperlink" Target="mailto:nidaa.aboumrad@ua.edu.lb"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cochlea.eu/cerveau-auditif"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2.mp3"/><Relationship Id="rId7"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4" Type="http://schemas.openxmlformats.org/officeDocument/2006/relationships/audio" Target="../media/media2.mp3"/></Relationships>
</file>

<file path=ppt/slides/_rels/slide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ctrTitle"/>
          </p:nvPr>
        </p:nvSpPr>
        <p:spPr/>
        <p:txBody>
          <a:bodyPr>
            <a:noAutofit/>
          </a:bodyPr>
          <a:lstStyle/>
          <a:p>
            <a:r>
              <a:rPr lang="fr-FR" sz="4400" dirty="0"/>
              <a:t>Grammaticalité, sémiose et traitement neurocognitif de la musique </a:t>
            </a:r>
            <a:br>
              <a:rPr lang="fr-FR" sz="4400" dirty="0"/>
            </a:br>
            <a:r>
              <a:rPr lang="fr-FR" sz="4400" dirty="0"/>
              <a:t>Séance 1 </a:t>
            </a:r>
            <a:br>
              <a:rPr lang="fr-FR" sz="4400" dirty="0"/>
            </a:br>
            <a:r>
              <a:rPr lang="fr-FR" sz="4400" dirty="0"/>
              <a:t>Institut de Musicothérapie de Nantes</a:t>
            </a:r>
            <a:endParaRPr lang="en-US" sz="4400" dirty="0"/>
          </a:p>
        </p:txBody>
      </p:sp>
      <p:sp>
        <p:nvSpPr>
          <p:cNvPr id="3" name="Subtitle 2">
            <a:extLst>
              <a:ext uri="{FF2B5EF4-FFF2-40B4-BE49-F238E27FC236}">
                <a16:creationId xmlns:a16="http://schemas.microsoft.com/office/drawing/2014/main" id="{AC6DEBB6-89E8-46A5-89C6-1DC13B577F81}"/>
              </a:ext>
            </a:extLst>
          </p:cNvPr>
          <p:cNvSpPr>
            <a:spLocks noGrp="1"/>
          </p:cNvSpPr>
          <p:nvPr>
            <p:ph type="subTitle" idx="1"/>
          </p:nvPr>
        </p:nvSpPr>
        <p:spPr/>
        <p:txBody>
          <a:bodyPr>
            <a:normAutofit fontScale="85000" lnSpcReduction="20000"/>
          </a:bodyPr>
          <a:lstStyle/>
          <a:p>
            <a:r>
              <a:rPr lang="fr-FR" dirty="0"/>
              <a:t>Nidaa Abou Mrad</a:t>
            </a:r>
          </a:p>
          <a:p>
            <a:r>
              <a:rPr lang="fr-FR" sz="2400" dirty="0">
                <a:effectLst/>
                <a:latin typeface="Times New Roman" panose="02020603050405020304" pitchFamily="18" charset="0"/>
                <a:ea typeface="Times New Roman" panose="02020603050405020304" pitchFamily="18" charset="0"/>
              </a:rPr>
              <a:t>Chaire de Professeur Senior en musicologie, neurosciences et musicothérapie, UFR de musique et musicologie, Sorbonne Université, </a:t>
            </a:r>
            <a:r>
              <a:rPr lang="fr-FR" sz="2400" dirty="0" err="1">
                <a:effectLst/>
                <a:latin typeface="Times New Roman" panose="02020603050405020304" pitchFamily="18" charset="0"/>
                <a:ea typeface="Times New Roman" panose="02020603050405020304" pitchFamily="18" charset="0"/>
              </a:rPr>
              <a:t>IReMus</a:t>
            </a:r>
            <a:r>
              <a:rPr lang="fr-FR" sz="2400" dirty="0">
                <a:effectLst/>
                <a:latin typeface="Times New Roman" panose="02020603050405020304" pitchFamily="18" charset="0"/>
                <a:ea typeface="Times New Roman" panose="02020603050405020304" pitchFamily="18" charset="0"/>
              </a:rPr>
              <a:t>, en même temps que docteur en médecine, doyen de la Faculté de musique et musicologie et directeur </a:t>
            </a:r>
            <a:r>
              <a:rPr lang="fr-FR" sz="2400" spc="-10" dirty="0">
                <a:effectLst/>
                <a:latin typeface="Times New Roman" panose="02020603050405020304" pitchFamily="18" charset="0"/>
                <a:ea typeface="Times New Roman" panose="02020603050405020304" pitchFamily="18" charset="0"/>
              </a:rPr>
              <a:t>du Centre de recherche sur les traditions musicales </a:t>
            </a:r>
            <a:r>
              <a:rPr lang="fr-FR" sz="2400" dirty="0">
                <a:effectLst/>
                <a:latin typeface="Times New Roman" panose="02020603050405020304" pitchFamily="18" charset="0"/>
                <a:ea typeface="Times New Roman" panose="02020603050405020304" pitchFamily="18" charset="0"/>
              </a:rPr>
              <a:t>à l’Université Antonine (Liban). </a:t>
            </a:r>
            <a:r>
              <a:rPr lang="fr-FR" sz="2400" u="sng" dirty="0">
                <a:solidFill>
                  <a:srgbClr val="0000FF"/>
                </a:solidFill>
                <a:effectLst/>
                <a:latin typeface="Times New Roman" panose="02020603050405020304" pitchFamily="18" charset="0"/>
                <a:ea typeface="Times New Roman" panose="02020603050405020304" pitchFamily="18" charset="0"/>
                <a:hlinkClick r:id="rId2"/>
              </a:rPr>
              <a:t>nidaa.aboumrad@ua.edu.lb</a:t>
            </a:r>
            <a:r>
              <a:rPr lang="fr-FR" sz="2400" dirty="0">
                <a:effectLst/>
                <a:latin typeface="Times New Roman" panose="02020603050405020304" pitchFamily="18" charset="0"/>
                <a:ea typeface="Times New Roman" panose="02020603050405020304" pitchFamily="18" charset="0"/>
              </a:rPr>
              <a:t> ; </a:t>
            </a:r>
            <a:r>
              <a:rPr lang="fr-FR" sz="2400" u="sng" dirty="0">
                <a:solidFill>
                  <a:srgbClr val="0000FF"/>
                </a:solidFill>
                <a:effectLst/>
                <a:latin typeface="Times New Roman" panose="02020603050405020304" pitchFamily="18" charset="0"/>
                <a:ea typeface="Times New Roman" panose="02020603050405020304" pitchFamily="18" charset="0"/>
                <a:hlinkClick r:id="rId3"/>
              </a:rPr>
              <a:t>nidaa.abou_mrad_ext@sorbonne-universite.fr</a:t>
            </a:r>
            <a:endParaRPr lang="en-US" dirty="0"/>
          </a:p>
        </p:txBody>
      </p:sp>
    </p:spTree>
    <p:extLst>
      <p:ext uri="{BB962C8B-B14F-4D97-AF65-F5344CB8AC3E}">
        <p14:creationId xmlns:p14="http://schemas.microsoft.com/office/powerpoint/2010/main" val="3315168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r>
              <a:rPr lang="fr-FR" dirty="0"/>
              <a:t>Perception du message musical</a:t>
            </a:r>
            <a:endParaRPr lang="en-US" dirty="0"/>
          </a:p>
        </p:txBody>
      </p:sp>
    </p:spTree>
    <p:extLst>
      <p:ext uri="{BB962C8B-B14F-4D97-AF65-F5344CB8AC3E}">
        <p14:creationId xmlns:p14="http://schemas.microsoft.com/office/powerpoint/2010/main" val="1791884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r>
              <a:rPr lang="fr-FR" sz="4400" dirty="0">
                <a:effectLst/>
                <a:latin typeface="Times New Roman" panose="02020603050405020304" pitchFamily="18" charset="0"/>
                <a:ea typeface="Times" panose="02020603050405020304" pitchFamily="18" charset="0"/>
              </a:rPr>
              <a:t>Spécificité musicale du module d’encodage de la fréquence </a:t>
            </a:r>
            <a:endParaRPr lang="en-US" dirty="0"/>
          </a:p>
        </p:txBody>
      </p:sp>
      <p:sp>
        <p:nvSpPr>
          <p:cNvPr id="3" name="Espace réservé du contenu 2">
            <a:extLst>
              <a:ext uri="{FF2B5EF4-FFF2-40B4-BE49-F238E27FC236}">
                <a16:creationId xmlns:a16="http://schemas.microsoft.com/office/drawing/2014/main" id="{A7D81D4B-900E-4883-8ADF-3AE902B9DEFA}"/>
              </a:ext>
            </a:extLst>
          </p:cNvPr>
          <p:cNvSpPr>
            <a:spLocks noGrp="1"/>
          </p:cNvSpPr>
          <p:nvPr>
            <p:ph idx="1"/>
          </p:nvPr>
        </p:nvSpPr>
        <p:spPr/>
        <p:txBody>
          <a:bodyPr/>
          <a:lstStyle/>
          <a:p>
            <a:r>
              <a:rPr lang="fr-FR" dirty="0"/>
              <a:t>Les travaux en neuropsychologie de la musique convergent généralement pour assimiler l’encodage de la fréquence, perçue humainement en tant que hauteur mélodique, ou tonie, </a:t>
            </a:r>
          </a:p>
          <a:p>
            <a:r>
              <a:rPr lang="fr-FR" dirty="0"/>
              <a:t>à un module (</a:t>
            </a:r>
            <a:r>
              <a:rPr lang="fr-FR" dirty="0" err="1"/>
              <a:t>Peretz</a:t>
            </a:r>
            <a:r>
              <a:rPr lang="fr-FR" dirty="0"/>
              <a:t> &amp; Morais, 1989) doté de mécanismes de base (de niveau inférieur) qui sont uniques et spécifiques (d’une manière exclusive) au domaine musical, en vertu du principe de modularité de l’esprit (Fodor, 1983). </a:t>
            </a:r>
          </a:p>
        </p:txBody>
      </p:sp>
    </p:spTree>
    <p:extLst>
      <p:ext uri="{BB962C8B-B14F-4D97-AF65-F5344CB8AC3E}">
        <p14:creationId xmlns:p14="http://schemas.microsoft.com/office/powerpoint/2010/main" val="144134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r>
              <a:rPr lang="fr-FR" sz="4400" dirty="0">
                <a:effectLst/>
                <a:latin typeface="Times New Roman" panose="02020603050405020304" pitchFamily="18" charset="0"/>
                <a:ea typeface="Times" panose="02020603050405020304" pitchFamily="18" charset="0"/>
              </a:rPr>
              <a:t>Spécificité musicale du module d’encodage de la fréquence </a:t>
            </a:r>
            <a:endParaRPr lang="en-US" dirty="0"/>
          </a:p>
        </p:txBody>
      </p:sp>
      <p:sp>
        <p:nvSpPr>
          <p:cNvPr id="3" name="Espace réservé du contenu 2">
            <a:extLst>
              <a:ext uri="{FF2B5EF4-FFF2-40B4-BE49-F238E27FC236}">
                <a16:creationId xmlns:a16="http://schemas.microsoft.com/office/drawing/2014/main" id="{A7D81D4B-900E-4883-8ADF-3AE902B9DEFA}"/>
              </a:ext>
            </a:extLst>
          </p:cNvPr>
          <p:cNvSpPr>
            <a:spLocks noGrp="1"/>
          </p:cNvSpPr>
          <p:nvPr>
            <p:ph idx="1"/>
          </p:nvPr>
        </p:nvSpPr>
        <p:spPr/>
        <p:txBody>
          <a:bodyPr>
            <a:normAutofit fontScale="92500" lnSpcReduction="20000"/>
          </a:bodyPr>
          <a:lstStyle/>
          <a:p>
            <a:r>
              <a:rPr lang="fr-FR" dirty="0"/>
              <a:t>Ce module serait lié à des réseaux neuronaux spécialisés (</a:t>
            </a:r>
            <a:r>
              <a:rPr lang="fr-FR" dirty="0" err="1"/>
              <a:t>Dowling</a:t>
            </a:r>
            <a:r>
              <a:rPr lang="fr-FR" dirty="0"/>
              <a:t>, 2001; </a:t>
            </a:r>
            <a:r>
              <a:rPr lang="fr-FR" dirty="0" err="1"/>
              <a:t>Lerdahl</a:t>
            </a:r>
            <a:r>
              <a:rPr lang="fr-FR" dirty="0"/>
              <a:t> &amp; </a:t>
            </a:r>
            <a:r>
              <a:rPr lang="fr-FR" dirty="0" err="1"/>
              <a:t>Jackendoff</a:t>
            </a:r>
            <a:r>
              <a:rPr lang="fr-FR" dirty="0"/>
              <a:t>, 1983; </a:t>
            </a:r>
            <a:r>
              <a:rPr lang="fr-FR" dirty="0" err="1"/>
              <a:t>Peretz</a:t>
            </a:r>
            <a:r>
              <a:rPr lang="fr-FR" dirty="0"/>
              <a:t> &amp; </a:t>
            </a:r>
            <a:r>
              <a:rPr lang="fr-FR" dirty="0" err="1"/>
              <a:t>Coltheart</a:t>
            </a:r>
            <a:r>
              <a:rPr lang="fr-FR" dirty="0"/>
              <a:t>, 2003), ce traitement étant automatique et indépendant de traitements de niveau supérieur (Justus &amp; </a:t>
            </a:r>
            <a:r>
              <a:rPr lang="fr-FR" dirty="0" err="1"/>
              <a:t>Bharucha</a:t>
            </a:r>
            <a:r>
              <a:rPr lang="fr-FR" dirty="0"/>
              <a:t>, 2001), du traitement de la parole et du traitement de la temporalité musicale (métrique et rythmique) (Di Pietro et al., 2004). </a:t>
            </a:r>
          </a:p>
          <a:p>
            <a:r>
              <a:rPr lang="fr-FR" dirty="0"/>
              <a:t>Il reste que ce module semble avoir une base génétique (</a:t>
            </a:r>
            <a:r>
              <a:rPr lang="fr-FR" dirty="0" err="1"/>
              <a:t>Drayna</a:t>
            </a:r>
            <a:r>
              <a:rPr lang="fr-FR" dirty="0"/>
              <a:t> et al., 2001) ce qui lui confèrerait son caractère inné (</a:t>
            </a:r>
            <a:r>
              <a:rPr lang="fr-FR" dirty="0" err="1"/>
              <a:t>Peretz</a:t>
            </a:r>
            <a:r>
              <a:rPr lang="fr-FR" dirty="0"/>
              <a:t> &amp; </a:t>
            </a:r>
            <a:r>
              <a:rPr lang="fr-FR" dirty="0" err="1"/>
              <a:t>Lidji</a:t>
            </a:r>
            <a:r>
              <a:rPr lang="fr-FR" dirty="0"/>
              <a:t>, 2006, p. 358‑362).</a:t>
            </a:r>
          </a:p>
          <a:p>
            <a:pPr hangingPunct="0"/>
            <a:r>
              <a:rPr lang="fr-FR" dirty="0" err="1"/>
              <a:t>Peretz</a:t>
            </a:r>
            <a:r>
              <a:rPr lang="fr-FR" dirty="0"/>
              <a:t> et </a:t>
            </a:r>
            <a:r>
              <a:rPr lang="fr-FR" dirty="0" err="1"/>
              <a:t>Lidji</a:t>
            </a:r>
            <a:r>
              <a:rPr lang="fr-FR" dirty="0"/>
              <a:t> discutent la question de la spécificité du module de l’encodage tonal de la hauteur et établissent son indépendance par rapport aux systèmes de traitement de la parole, notamment à partir de l’observation de la double dissociation entre atteinte de l’encodage tonal et déficit dans la compréhension de la parole (absence notamment de comorbidité congénitale ou lésionnelle) (</a:t>
            </a:r>
            <a:r>
              <a:rPr lang="fr-FR" dirty="0" err="1"/>
              <a:t>Peretz</a:t>
            </a:r>
            <a:r>
              <a:rPr lang="fr-FR" dirty="0"/>
              <a:t> &amp; </a:t>
            </a:r>
            <a:r>
              <a:rPr lang="fr-FR" dirty="0" err="1"/>
              <a:t>Lidji</a:t>
            </a:r>
            <a:r>
              <a:rPr lang="fr-FR" dirty="0"/>
              <a:t>, 2006, p. 353‑356). </a:t>
            </a:r>
          </a:p>
        </p:txBody>
      </p:sp>
    </p:spTree>
    <p:extLst>
      <p:ext uri="{BB962C8B-B14F-4D97-AF65-F5344CB8AC3E}">
        <p14:creationId xmlns:p14="http://schemas.microsoft.com/office/powerpoint/2010/main" val="295477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r>
              <a:rPr lang="fr-FR" dirty="0">
                <a:latin typeface="Times New Roman" panose="02020603050405020304" pitchFamily="18" charset="0"/>
                <a:ea typeface="Times" panose="02020603050405020304" pitchFamily="18" charset="0"/>
              </a:rPr>
              <a:t>Mélodicité organique de l’encodage fréquentiel</a:t>
            </a:r>
            <a:endParaRPr lang="en-US" dirty="0"/>
          </a:p>
        </p:txBody>
      </p:sp>
      <p:pic>
        <p:nvPicPr>
          <p:cNvPr id="3" name="Image 2" descr="C:\Users\DV6\Documents\Eléments de sémiotique modale\Organe_de_Corti annoté.tif">
            <a:extLst>
              <a:ext uri="{FF2B5EF4-FFF2-40B4-BE49-F238E27FC236}">
                <a16:creationId xmlns:a16="http://schemas.microsoft.com/office/drawing/2014/main" id="{0C044C14-83AC-449E-AEF2-DB3390742305}"/>
              </a:ext>
            </a:extLst>
          </p:cNvPr>
          <p:cNvPicPr/>
          <p:nvPr/>
        </p:nvPicPr>
        <p:blipFill>
          <a:blip r:embed="rId3" cstate="print"/>
          <a:srcRect/>
          <a:stretch>
            <a:fillRect/>
          </a:stretch>
        </p:blipFill>
        <p:spPr bwMode="auto">
          <a:xfrm>
            <a:off x="1064524" y="1146409"/>
            <a:ext cx="10062949" cy="5723751"/>
          </a:xfrm>
          <a:prstGeom prst="rect">
            <a:avLst/>
          </a:prstGeom>
          <a:noFill/>
          <a:ln w="9525">
            <a:noFill/>
            <a:miter lim="800000"/>
            <a:headEnd/>
            <a:tailEnd/>
          </a:ln>
        </p:spPr>
      </p:pic>
    </p:spTree>
    <p:extLst>
      <p:ext uri="{BB962C8B-B14F-4D97-AF65-F5344CB8AC3E}">
        <p14:creationId xmlns:p14="http://schemas.microsoft.com/office/powerpoint/2010/main" val="3428578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21EAF82-827E-4AF8-B6F4-764B9D8995C5}"/>
              </a:ext>
            </a:extLst>
          </p:cNvPr>
          <p:cNvSpPr>
            <a:spLocks noGrp="1"/>
          </p:cNvSpPr>
          <p:nvPr>
            <p:ph type="title"/>
          </p:nvPr>
        </p:nvSpPr>
        <p:spPr>
          <a:xfrm>
            <a:off x="423081" y="365124"/>
            <a:ext cx="3821373" cy="6267687"/>
          </a:xfrm>
        </p:spPr>
        <p:txBody>
          <a:bodyPr>
            <a:normAutofit fontScale="90000"/>
          </a:bodyPr>
          <a:lstStyle/>
          <a:p>
            <a:r>
              <a:rPr lang="fr-FR" sz="2400" b="1" dirty="0"/>
              <a:t>Anatomie de l’oreille : </a:t>
            </a:r>
            <a:br>
              <a:rPr lang="fr-FR" sz="2400" dirty="0"/>
            </a:br>
            <a:r>
              <a:rPr lang="fr-FR" sz="2400" dirty="0"/>
              <a:t>(1) conduit auditif externe ; </a:t>
            </a:r>
            <a:br>
              <a:rPr lang="fr-FR" sz="2400" dirty="0"/>
            </a:br>
            <a:r>
              <a:rPr lang="fr-FR" sz="2400" dirty="0"/>
              <a:t>(2) membrane du tympan ; </a:t>
            </a:r>
            <a:br>
              <a:rPr lang="fr-FR" sz="2400" dirty="0"/>
            </a:br>
            <a:r>
              <a:rPr lang="fr-FR" sz="2400" dirty="0"/>
              <a:t>(3) caisse du tympan (oreille moyenne) ; </a:t>
            </a:r>
            <a:br>
              <a:rPr lang="fr-FR" sz="2400" dirty="0"/>
            </a:br>
            <a:r>
              <a:rPr lang="fr-FR" sz="2400" dirty="0"/>
              <a:t>(4) marteau ; </a:t>
            </a:r>
            <a:br>
              <a:rPr lang="fr-FR" sz="2400" dirty="0"/>
            </a:br>
            <a:r>
              <a:rPr lang="fr-FR" sz="2400" dirty="0"/>
              <a:t>(5) enclume ; </a:t>
            </a:r>
            <a:br>
              <a:rPr lang="fr-FR" sz="2400" dirty="0"/>
            </a:br>
            <a:r>
              <a:rPr lang="fr-FR" sz="2400" dirty="0"/>
              <a:t>(6) étrier ; </a:t>
            </a:r>
            <a:br>
              <a:rPr lang="fr-FR" sz="2400" dirty="0"/>
            </a:br>
            <a:r>
              <a:rPr lang="fr-FR" sz="2400" dirty="0"/>
              <a:t>(7) fenêtre </a:t>
            </a:r>
            <a:r>
              <a:rPr lang="fr-FR" sz="2400"/>
              <a:t>ovale (</a:t>
            </a:r>
            <a:r>
              <a:rPr lang="fr-FR" sz="2400" b="1"/>
              <a:t>16 kHz</a:t>
            </a:r>
            <a:r>
              <a:rPr lang="fr-FR" sz="2400" dirty="0"/>
              <a:t>) ; </a:t>
            </a:r>
            <a:br>
              <a:rPr lang="fr-FR" sz="2400" dirty="0"/>
            </a:br>
            <a:r>
              <a:rPr lang="fr-FR" sz="2400" dirty="0"/>
              <a:t>(8) fenêtre ronde;</a:t>
            </a:r>
            <a:br>
              <a:rPr lang="fr-FR" sz="2400" dirty="0"/>
            </a:br>
            <a:r>
              <a:rPr lang="fr-FR" sz="2400" dirty="0"/>
              <a:t>(9) trompe d’Eustache;</a:t>
            </a:r>
            <a:br>
              <a:rPr lang="fr-FR" sz="2400" dirty="0"/>
            </a:br>
            <a:r>
              <a:rPr lang="fr-FR" sz="2400" i="1" dirty="0"/>
              <a:t>(10) canal cochléaire ; </a:t>
            </a:r>
            <a:br>
              <a:rPr lang="fr-FR" sz="2400" i="1" dirty="0"/>
            </a:br>
            <a:r>
              <a:rPr lang="fr-FR" sz="2400" i="1" dirty="0"/>
              <a:t>(11) rampe vestibulaire ; </a:t>
            </a:r>
            <a:br>
              <a:rPr lang="fr-FR" sz="2400" i="1" dirty="0"/>
            </a:br>
            <a:r>
              <a:rPr lang="fr-FR" sz="2400" i="1" dirty="0"/>
              <a:t>(12) rampe tympanique ; </a:t>
            </a:r>
            <a:br>
              <a:rPr lang="fr-FR" sz="2400" i="1" dirty="0"/>
            </a:br>
            <a:r>
              <a:rPr lang="fr-FR" sz="2400" i="1" dirty="0"/>
              <a:t>(13) apex </a:t>
            </a:r>
            <a:r>
              <a:rPr lang="fr-FR" sz="2400" dirty="0"/>
              <a:t>(</a:t>
            </a:r>
            <a:r>
              <a:rPr lang="fr-FR" sz="2400" b="1" dirty="0"/>
              <a:t>16 Hz</a:t>
            </a:r>
            <a:r>
              <a:rPr lang="fr-FR" sz="2400" dirty="0"/>
              <a:t>) </a:t>
            </a:r>
            <a:r>
              <a:rPr lang="fr-FR" sz="2400" i="1" dirty="0"/>
              <a:t> ; </a:t>
            </a:r>
            <a:br>
              <a:rPr lang="fr-FR" sz="2400" i="1" dirty="0"/>
            </a:br>
            <a:r>
              <a:rPr lang="fr-FR" sz="2400" i="1" dirty="0"/>
              <a:t>(14) membrane basilaire ; (15) nerf cochléaire ; </a:t>
            </a:r>
            <a:br>
              <a:rPr lang="fr-FR" sz="2400" i="1" dirty="0"/>
            </a:br>
            <a:r>
              <a:rPr lang="fr-FR" sz="2400" i="1" dirty="0"/>
              <a:t>(16) membrane de </a:t>
            </a:r>
            <a:r>
              <a:rPr lang="fr-FR" sz="2400" i="1" dirty="0" err="1"/>
              <a:t>Reissner</a:t>
            </a:r>
            <a:r>
              <a:rPr lang="fr-FR" sz="2400" i="1" dirty="0"/>
              <a:t> </a:t>
            </a:r>
            <a:r>
              <a:rPr lang="fr-FR" sz="2400" dirty="0"/>
              <a:t> (croquis réalisé par Youmna Saba)</a:t>
            </a:r>
            <a:br>
              <a:rPr lang="fr-FR" sz="2400" i="1" dirty="0"/>
            </a:br>
            <a:endParaRPr lang="fr-FR" sz="2400" dirty="0"/>
          </a:p>
        </p:txBody>
      </p:sp>
      <p:sp>
        <p:nvSpPr>
          <p:cNvPr id="6" name="Rectangle 5">
            <a:extLst>
              <a:ext uri="{FF2B5EF4-FFF2-40B4-BE49-F238E27FC236}">
                <a16:creationId xmlns:a16="http://schemas.microsoft.com/office/drawing/2014/main" id="{1DE4B34C-4D4E-4C39-955A-86210BB8F02D}"/>
              </a:ext>
            </a:extLst>
          </p:cNvPr>
          <p:cNvSpPr>
            <a:spLocks noChangeArrowheads="1"/>
          </p:cNvSpPr>
          <p:nvPr/>
        </p:nvSpPr>
        <p:spPr bwMode="auto">
          <a:xfrm>
            <a:off x="0" y="1338469"/>
            <a:ext cx="25444174" cy="75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pic>
        <p:nvPicPr>
          <p:cNvPr id="4100" name="Image 8" descr="Cochlée coupe longitudinale annotée">
            <a:extLst>
              <a:ext uri="{FF2B5EF4-FFF2-40B4-BE49-F238E27FC236}">
                <a16:creationId xmlns:a16="http://schemas.microsoft.com/office/drawing/2014/main" id="{3E96C8BB-C09C-4592-9ECF-AFDB0DD47A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9323" y="13646"/>
            <a:ext cx="7636858" cy="6844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15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21EAF82-827E-4AF8-B6F4-764B9D8995C5}"/>
              </a:ext>
            </a:extLst>
          </p:cNvPr>
          <p:cNvSpPr>
            <a:spLocks noGrp="1"/>
          </p:cNvSpPr>
          <p:nvPr>
            <p:ph type="title"/>
          </p:nvPr>
        </p:nvSpPr>
        <p:spPr>
          <a:xfrm>
            <a:off x="1" y="0"/>
            <a:ext cx="12191998" cy="1078173"/>
          </a:xfrm>
        </p:spPr>
        <p:txBody>
          <a:bodyPr>
            <a:normAutofit fontScale="90000"/>
          </a:bodyPr>
          <a:lstStyle/>
          <a:p>
            <a:r>
              <a:rPr lang="fr-FR" sz="2400" b="1" dirty="0"/>
              <a:t>Organe de Corti : </a:t>
            </a:r>
            <a:r>
              <a:rPr lang="fr-FR" sz="2400" dirty="0"/>
              <a:t>(1) fibres du nerf auditif ; (2) cellules ciliées internes ; (3) stéréocils ; (4) membrane tectoriale ; (5) tunnel de Corti ; (6) canal cochléaire (endolymphe) ; (7) cellules ciliées externes ; (8) cellules de </a:t>
            </a:r>
            <a:r>
              <a:rPr lang="fr-FR" sz="2400" dirty="0" err="1"/>
              <a:t>Deiters</a:t>
            </a:r>
            <a:r>
              <a:rPr lang="fr-FR" sz="2400" dirty="0"/>
              <a:t> ; (9) membrane basilaire ; (10) rampe vestibulaire (périlymphe, </a:t>
            </a:r>
            <a:r>
              <a:rPr lang="fr-FR" sz="2400" dirty="0" err="1"/>
              <a:t>cortilymphe</a:t>
            </a:r>
            <a:r>
              <a:rPr lang="fr-FR" sz="2400" dirty="0"/>
              <a:t>) (croquis réalisé par Youmna Saba)</a:t>
            </a:r>
          </a:p>
        </p:txBody>
      </p:sp>
      <p:sp>
        <p:nvSpPr>
          <p:cNvPr id="6" name="Rectangle 5">
            <a:extLst>
              <a:ext uri="{FF2B5EF4-FFF2-40B4-BE49-F238E27FC236}">
                <a16:creationId xmlns:a16="http://schemas.microsoft.com/office/drawing/2014/main" id="{1DE4B34C-4D4E-4C39-955A-86210BB8F02D}"/>
              </a:ext>
            </a:extLst>
          </p:cNvPr>
          <p:cNvSpPr>
            <a:spLocks noChangeArrowheads="1"/>
          </p:cNvSpPr>
          <p:nvPr/>
        </p:nvSpPr>
        <p:spPr bwMode="auto">
          <a:xfrm>
            <a:off x="0" y="1338469"/>
            <a:ext cx="25444174" cy="75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pic>
        <p:nvPicPr>
          <p:cNvPr id="5" name="Image 4" descr="C:\Users\DV6\Documents\Eléments de sémiotique modale\Organe_de_Corti annoté.tif">
            <a:extLst>
              <a:ext uri="{FF2B5EF4-FFF2-40B4-BE49-F238E27FC236}">
                <a16:creationId xmlns:a16="http://schemas.microsoft.com/office/drawing/2014/main" id="{ABE92F66-8D5A-4E8B-8C04-716C2E208454}"/>
              </a:ext>
            </a:extLst>
          </p:cNvPr>
          <p:cNvPicPr/>
          <p:nvPr/>
        </p:nvPicPr>
        <p:blipFill>
          <a:blip r:embed="rId3" cstate="print"/>
          <a:srcRect/>
          <a:stretch>
            <a:fillRect/>
          </a:stretch>
        </p:blipFill>
        <p:spPr bwMode="auto">
          <a:xfrm>
            <a:off x="1064524" y="1146409"/>
            <a:ext cx="10062949" cy="5723751"/>
          </a:xfrm>
          <a:prstGeom prst="rect">
            <a:avLst/>
          </a:prstGeom>
          <a:noFill/>
          <a:ln w="9525">
            <a:noFill/>
            <a:miter lim="800000"/>
            <a:headEnd/>
            <a:tailEnd/>
          </a:ln>
        </p:spPr>
      </p:pic>
    </p:spTree>
    <p:extLst>
      <p:ext uri="{BB962C8B-B14F-4D97-AF65-F5344CB8AC3E}">
        <p14:creationId xmlns:p14="http://schemas.microsoft.com/office/powerpoint/2010/main" val="4094129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marL="914400" lvl="2" algn="just" rtl="0" hangingPunct="0">
              <a:spcBef>
                <a:spcPts val="900"/>
              </a:spcBef>
              <a:spcAft>
                <a:spcPts val="600"/>
              </a:spcAft>
              <a:buSzPts val="1200"/>
            </a:pPr>
            <a:r>
              <a:rPr lang="fr-FR" sz="4800" b="1" dirty="0">
                <a:latin typeface="Times New Roman" panose="02020603050405020304" pitchFamily="18" charset="0"/>
                <a:ea typeface="Times" panose="02020603050405020304" pitchFamily="18" charset="0"/>
              </a:rPr>
              <a:t>Encodage temporel et chroma</a:t>
            </a:r>
          </a:p>
        </p:txBody>
      </p:sp>
      <p:sp>
        <p:nvSpPr>
          <p:cNvPr id="3" name="Espace réservé du contenu 2">
            <a:extLst>
              <a:ext uri="{FF2B5EF4-FFF2-40B4-BE49-F238E27FC236}">
                <a16:creationId xmlns:a16="http://schemas.microsoft.com/office/drawing/2014/main" id="{A7D81D4B-900E-4883-8ADF-3AE902B9DEFA}"/>
              </a:ext>
            </a:extLst>
          </p:cNvPr>
          <p:cNvSpPr>
            <a:spLocks noGrp="1"/>
          </p:cNvSpPr>
          <p:nvPr>
            <p:ph idx="1"/>
          </p:nvPr>
        </p:nvSpPr>
        <p:spPr>
          <a:xfrm>
            <a:off x="838200" y="1825625"/>
            <a:ext cx="8207326" cy="4307889"/>
          </a:xfrm>
        </p:spPr>
        <p:txBody>
          <a:bodyPr>
            <a:normAutofit lnSpcReduction="10000"/>
          </a:bodyPr>
          <a:lstStyle/>
          <a:p>
            <a:r>
              <a:rPr lang="fr-FR" dirty="0"/>
              <a:t>L’encodage temporel est réalisé dans l’oreille interne par les CCI uniquement pour les fréquences inférieures à 5 kHz. </a:t>
            </a:r>
          </a:p>
          <a:p>
            <a:r>
              <a:rPr lang="fr-FR" dirty="0"/>
              <a:t>Jusqu’à 1 kHz (période réfractaire du nerf) les dendrites, connectées à la CCI assignée à la fréquence caractéristique (CF) encodée, charrient des trains de spikes synchrones monophasés de cette CF. </a:t>
            </a:r>
          </a:p>
          <a:p>
            <a:r>
              <a:rPr lang="fr-FR" dirty="0"/>
              <a:t>Entre 1 kHz et 5 kHz, les CF sont réparties sur les 4-5 dendrites et relayées sur un mode pluriphasé le long de la voie auditive, jusqu’au cortex auditif (</a:t>
            </a:r>
            <a:r>
              <a:rPr lang="fr-FR" dirty="0" err="1"/>
              <a:t>Chouard</a:t>
            </a:r>
            <a:r>
              <a:rPr lang="fr-FR" dirty="0"/>
              <a:t>, 2001, p. 186‑187).</a:t>
            </a:r>
          </a:p>
        </p:txBody>
      </p:sp>
      <p:pic>
        <p:nvPicPr>
          <p:cNvPr id="4" name="Image 3" descr="C:\Users\DV6\Documents\Eléments de sémiotique modale\Organe_de_Corti annoté.tif">
            <a:extLst>
              <a:ext uri="{FF2B5EF4-FFF2-40B4-BE49-F238E27FC236}">
                <a16:creationId xmlns:a16="http://schemas.microsoft.com/office/drawing/2014/main" id="{8888A921-F8F0-4308-A314-91FE311E9541}"/>
              </a:ext>
            </a:extLst>
          </p:cNvPr>
          <p:cNvPicPr/>
          <p:nvPr/>
        </p:nvPicPr>
        <p:blipFill rotWithShape="1">
          <a:blip r:embed="rId2" cstate="print"/>
          <a:srcRect l="12208" r="61789"/>
          <a:stretch/>
        </p:blipFill>
        <p:spPr bwMode="auto">
          <a:xfrm>
            <a:off x="9355015" y="1027906"/>
            <a:ext cx="2616591" cy="5723751"/>
          </a:xfrm>
          <a:prstGeom prst="rect">
            <a:avLst/>
          </a:prstGeom>
          <a:noFill/>
          <a:ln w="9525">
            <a:noFill/>
            <a:miter lim="800000"/>
            <a:headEnd/>
            <a:tailEnd/>
          </a:ln>
        </p:spPr>
      </p:pic>
    </p:spTree>
    <p:extLst>
      <p:ext uri="{BB962C8B-B14F-4D97-AF65-F5344CB8AC3E}">
        <p14:creationId xmlns:p14="http://schemas.microsoft.com/office/powerpoint/2010/main" val="4372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marL="914400" lvl="2" algn="just" rtl="0" hangingPunct="0">
              <a:spcBef>
                <a:spcPts val="900"/>
              </a:spcBef>
              <a:spcAft>
                <a:spcPts val="600"/>
              </a:spcAft>
              <a:buSzPts val="1200"/>
            </a:pPr>
            <a:r>
              <a:rPr lang="fr-FR" sz="4800" b="1" dirty="0">
                <a:latin typeface="Times New Roman" panose="02020603050405020304" pitchFamily="18" charset="0"/>
                <a:ea typeface="Times" panose="02020603050405020304" pitchFamily="18" charset="0"/>
              </a:rPr>
              <a:t>Encodage temporel et chroma</a:t>
            </a:r>
          </a:p>
        </p:txBody>
      </p:sp>
      <p:sp>
        <p:nvSpPr>
          <p:cNvPr id="3" name="Espace réservé du contenu 2">
            <a:extLst>
              <a:ext uri="{FF2B5EF4-FFF2-40B4-BE49-F238E27FC236}">
                <a16:creationId xmlns:a16="http://schemas.microsoft.com/office/drawing/2014/main" id="{A7D81D4B-900E-4883-8ADF-3AE902B9DEFA}"/>
              </a:ext>
            </a:extLst>
          </p:cNvPr>
          <p:cNvSpPr>
            <a:spLocks noGrp="1"/>
          </p:cNvSpPr>
          <p:nvPr>
            <p:ph idx="1"/>
          </p:nvPr>
        </p:nvSpPr>
        <p:spPr>
          <a:xfrm>
            <a:off x="838200" y="1825625"/>
            <a:ext cx="8207326" cy="4307889"/>
          </a:xfrm>
        </p:spPr>
        <p:txBody>
          <a:bodyPr>
            <a:normAutofit/>
          </a:bodyPr>
          <a:lstStyle/>
          <a:p>
            <a:r>
              <a:rPr lang="fr-FR" dirty="0"/>
              <a:t> En outre, la perception de l’intervalle mélodique, ou </a:t>
            </a:r>
            <a:r>
              <a:rPr lang="fr-FR" i="1" dirty="0"/>
              <a:t>chroma</a:t>
            </a:r>
            <a:r>
              <a:rPr lang="fr-FR" dirty="0"/>
              <a:t>, situé entre deux CF, f</a:t>
            </a:r>
            <a:r>
              <a:rPr lang="fr-FR" baseline="-25000" dirty="0"/>
              <a:t>1</a:t>
            </a:r>
            <a:r>
              <a:rPr lang="fr-FR" dirty="0"/>
              <a:t> et f</a:t>
            </a:r>
            <a:r>
              <a:rPr lang="fr-FR" baseline="-25000" dirty="0"/>
              <a:t>2</a:t>
            </a:r>
            <a:r>
              <a:rPr lang="fr-FR" dirty="0"/>
              <a:t>, repose sur la comparaison entre le pattern produit par leur conjonction et celui produit par la conjonction de f</a:t>
            </a:r>
            <a:r>
              <a:rPr lang="fr-FR" baseline="-25000" dirty="0"/>
              <a:t>1</a:t>
            </a:r>
            <a:r>
              <a:rPr lang="fr-FR" dirty="0"/>
              <a:t> avec son octave ou redoublement fréquentiel 2f</a:t>
            </a:r>
            <a:r>
              <a:rPr lang="fr-FR" baseline="-25000" dirty="0"/>
              <a:t>2</a:t>
            </a:r>
            <a:r>
              <a:rPr lang="fr-FR" dirty="0"/>
              <a:t>.</a:t>
            </a:r>
          </a:p>
        </p:txBody>
      </p:sp>
      <p:pic>
        <p:nvPicPr>
          <p:cNvPr id="4" name="Image 3" descr="C:\Users\DV6\Documents\Eléments de sémiotique modale\Organe_de_Corti annoté.tif">
            <a:extLst>
              <a:ext uri="{FF2B5EF4-FFF2-40B4-BE49-F238E27FC236}">
                <a16:creationId xmlns:a16="http://schemas.microsoft.com/office/drawing/2014/main" id="{8888A921-F8F0-4308-A314-91FE311E9541}"/>
              </a:ext>
            </a:extLst>
          </p:cNvPr>
          <p:cNvPicPr/>
          <p:nvPr/>
        </p:nvPicPr>
        <p:blipFill rotWithShape="1">
          <a:blip r:embed="rId2" cstate="print"/>
          <a:srcRect l="12208" r="61789"/>
          <a:stretch/>
        </p:blipFill>
        <p:spPr bwMode="auto">
          <a:xfrm>
            <a:off x="9355015" y="1027906"/>
            <a:ext cx="2616591" cy="5723751"/>
          </a:xfrm>
          <a:prstGeom prst="rect">
            <a:avLst/>
          </a:prstGeom>
          <a:noFill/>
          <a:ln w="9525">
            <a:noFill/>
            <a:miter lim="800000"/>
            <a:headEnd/>
            <a:tailEnd/>
          </a:ln>
        </p:spPr>
      </p:pic>
    </p:spTree>
    <p:extLst>
      <p:ext uri="{BB962C8B-B14F-4D97-AF65-F5344CB8AC3E}">
        <p14:creationId xmlns:p14="http://schemas.microsoft.com/office/powerpoint/2010/main" val="311450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a:xfrm>
            <a:off x="44240" y="647114"/>
            <a:ext cx="6187748" cy="1043574"/>
          </a:xfrm>
        </p:spPr>
        <p:txBody>
          <a:bodyPr>
            <a:normAutofit/>
          </a:bodyPr>
          <a:lstStyle/>
          <a:p>
            <a:pPr lvl="0"/>
            <a:r>
              <a:rPr lang="fr-FR" sz="3600" dirty="0">
                <a:effectLst/>
                <a:latin typeface="Times New Roman" panose="02020603050405020304" pitchFamily="18" charset="0"/>
                <a:ea typeface="Times" panose="02020603050405020304" pitchFamily="18" charset="0"/>
              </a:rPr>
              <a:t>Encodage spatial par tonotopie</a:t>
            </a:r>
            <a:endParaRPr lang="en-US" sz="3600"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a:xfrm>
            <a:off x="838200" y="2194560"/>
            <a:ext cx="10515600" cy="4332135"/>
          </a:xfrm>
        </p:spPr>
        <p:txBody>
          <a:bodyPr>
            <a:normAutofit/>
          </a:bodyPr>
          <a:lstStyle/>
          <a:p>
            <a:pPr lvl="0"/>
            <a:r>
              <a:rPr lang="fr-FR" dirty="0"/>
              <a:t>Fréquence - tonie : </a:t>
            </a:r>
          </a:p>
          <a:p>
            <a:pPr lvl="1"/>
            <a:r>
              <a:rPr lang="fr-FR" dirty="0"/>
              <a:t>Transcodage par tonotopie :</a:t>
            </a:r>
          </a:p>
        </p:txBody>
      </p:sp>
      <p:pic>
        <p:nvPicPr>
          <p:cNvPr id="4" name="Picture 4" descr="Chapitre 2 Anatomie fonctionnelle du système auditif Bases neurobiologiques  de l'audition">
            <a:extLst>
              <a:ext uri="{FF2B5EF4-FFF2-40B4-BE49-F238E27FC236}">
                <a16:creationId xmlns:a16="http://schemas.microsoft.com/office/drawing/2014/main" id="{FEDC62EC-331D-4E82-8CDD-35F11B6B95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108" y="469917"/>
            <a:ext cx="5499652" cy="6398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45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a:xfrm>
            <a:off x="44240" y="647114"/>
            <a:ext cx="6187748" cy="1043574"/>
          </a:xfrm>
        </p:spPr>
        <p:txBody>
          <a:bodyPr>
            <a:normAutofit/>
          </a:bodyPr>
          <a:lstStyle/>
          <a:p>
            <a:pPr lvl="0"/>
            <a:r>
              <a:rPr lang="fr-FR" sz="3600" dirty="0">
                <a:effectLst/>
                <a:latin typeface="Times New Roman" panose="02020603050405020304" pitchFamily="18" charset="0"/>
                <a:ea typeface="Times" panose="02020603050405020304" pitchFamily="18" charset="0"/>
              </a:rPr>
              <a:t>Encodage spatial par tonotopie</a:t>
            </a:r>
            <a:endParaRPr lang="en-US" sz="3600"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a:xfrm>
            <a:off x="838200" y="2194560"/>
            <a:ext cx="10515600" cy="4332135"/>
          </a:xfrm>
        </p:spPr>
        <p:txBody>
          <a:bodyPr>
            <a:normAutofit/>
          </a:bodyPr>
          <a:lstStyle/>
          <a:p>
            <a:pPr lvl="0"/>
            <a:r>
              <a:rPr lang="fr-FR" dirty="0"/>
              <a:t>Fréquence - tonie : </a:t>
            </a:r>
          </a:p>
          <a:p>
            <a:pPr lvl="1"/>
            <a:r>
              <a:rPr lang="fr-FR" dirty="0"/>
              <a:t>Transcodage par tonotopie :</a:t>
            </a:r>
          </a:p>
        </p:txBody>
      </p:sp>
      <p:pic>
        <p:nvPicPr>
          <p:cNvPr id="4" name="Picture 4" descr="Chapitre 2 Anatomie fonctionnelle du système auditif Bases neurobiologiques  de l'audition">
            <a:extLst>
              <a:ext uri="{FF2B5EF4-FFF2-40B4-BE49-F238E27FC236}">
                <a16:creationId xmlns:a16="http://schemas.microsoft.com/office/drawing/2014/main" id="{FEDC62EC-331D-4E82-8CDD-35F11B6B95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108" y="469917"/>
            <a:ext cx="5499652" cy="6398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95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lstStyle/>
          <a:p>
            <a:pPr lvl="0"/>
            <a:r>
              <a:rPr lang="fr-FR" dirty="0"/>
              <a:t>Introduction</a:t>
            </a:r>
            <a:endParaRPr lang="en-US" dirty="0"/>
          </a:p>
        </p:txBody>
      </p:sp>
      <p:sp>
        <p:nvSpPr>
          <p:cNvPr id="3" name="Espace réservé du contenu 2">
            <a:extLst>
              <a:ext uri="{FF2B5EF4-FFF2-40B4-BE49-F238E27FC236}">
                <a16:creationId xmlns:a16="http://schemas.microsoft.com/office/drawing/2014/main" id="{B86C78F8-36C7-41DA-88AC-1BBFC00708C6}"/>
              </a:ext>
            </a:extLst>
          </p:cNvPr>
          <p:cNvSpPr>
            <a:spLocks noGrp="1"/>
          </p:cNvSpPr>
          <p:nvPr>
            <p:ph idx="1"/>
          </p:nvPr>
        </p:nvSpPr>
        <p:spPr/>
        <p:txBody>
          <a:bodyPr>
            <a:normAutofit fontScale="92500" lnSpcReduction="20000"/>
          </a:bodyPr>
          <a:lstStyle/>
          <a:p>
            <a:r>
              <a:rPr lang="fr-FR" sz="1800" spc="-10" dirty="0">
                <a:effectLst/>
                <a:latin typeface="Times New Roman" panose="02020603050405020304" pitchFamily="18" charset="0"/>
                <a:ea typeface="Times New Roman" panose="02020603050405020304" pitchFamily="18" charset="0"/>
                <a:cs typeface="Times New Roman" panose="02020603050405020304" pitchFamily="18" charset="0"/>
              </a:rPr>
              <a:t>Ce cours propose un examen pluridisciplinaire des principales données musicologiques auxquelles est confrontée la musicothérapie dite fonctionnelle, en convoquant la neuropsychologie cognitive de la musique et la sémiotique musicale. </a:t>
            </a:r>
          </a:p>
          <a:p>
            <a:r>
              <a:rPr lang="fr-FR" sz="1800" spc="-10" dirty="0">
                <a:effectLst/>
                <a:latin typeface="Times New Roman" panose="02020603050405020304" pitchFamily="18" charset="0"/>
                <a:ea typeface="Times New Roman" panose="02020603050405020304" pitchFamily="18" charset="0"/>
                <a:cs typeface="Times New Roman" panose="02020603050405020304" pitchFamily="18" charset="0"/>
              </a:rPr>
              <a:t>Il s’intéresse dans sa première partie à la musicalité en tant que faculté universelle et innée, qui s’exprime notamment par une mélodicité faite de discrétisation et de hiérarchisation des hauteurs mélodiques, et ce, à l’aune de l’observation du processus sensoriel et neurocognitif de l’encodage de ces hauteurs. Ceci ouvre la voie à une approche de la musique en tant que langage non-verbal se déclinant en ces familles linguistiques musicales que sont les systèmes mélodiques modal, pentatonique et tonal, qui se subdivisent à leur tour en des dialectes musicaux (traditions et écoles musicales). </a:t>
            </a:r>
          </a:p>
          <a:p>
            <a:r>
              <a:rPr lang="fr-FR" sz="1800" spc="-10" dirty="0">
                <a:effectLst/>
                <a:latin typeface="Times New Roman" panose="02020603050405020304" pitchFamily="18" charset="0"/>
                <a:ea typeface="Times New Roman" panose="02020603050405020304" pitchFamily="18" charset="0"/>
                <a:cs typeface="Times New Roman" panose="02020603050405020304" pitchFamily="18" charset="0"/>
              </a:rPr>
              <a:t>Cet examen se concentre dans sa deuxième partie sur la grammaticalité de la musique, en étudiant les composants phonologique (unités minimales distinctives relevant d’échelles mélodiques et d’échelles métriques temporelles), morphologique (unités rythmiques significatives musicales) et syntaxique (le composant sémiosique étant étudié dans la troisième partie) d’une grammaire musicale présentant une part principielle, qui est commune aux trois familles linguistiques musicales, et une part modulaire paramétrable, qui est spécifique aux langues et autres dialectes musicaux. </a:t>
            </a:r>
          </a:p>
          <a:p>
            <a:r>
              <a:rPr lang="fr-FR" sz="1800" spc="-10" dirty="0">
                <a:effectLst/>
                <a:latin typeface="Times New Roman" panose="02020603050405020304" pitchFamily="18" charset="0"/>
                <a:ea typeface="Times New Roman" panose="02020603050405020304" pitchFamily="18" charset="0"/>
                <a:cs typeface="Times New Roman" panose="02020603050405020304" pitchFamily="18" charset="0"/>
              </a:rPr>
              <a:t>La troisième partie examine l’élaboration des significations à partir de la musique, processus dénommé sémiose musicale, dans sa relation avec la suscitation émotionnelle dans le cerveau (circuit de la récompense) et le système neurovégétatif, tout en considérant l’impact de cette suscitation sur la neuroplasticité et les apprentissages et en évoquant l’histoire de la notion d’éthos et de la musicothérapie modale, pour aboutir aux applications en musicothérapie fonctionnelle de cette notion d’effet émotionnel de la musique sur les êtres humains.</a:t>
            </a:r>
            <a:endParaRPr lang="fr-FR"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fr-FR" dirty="0"/>
          </a:p>
        </p:txBody>
      </p:sp>
    </p:spTree>
    <p:extLst>
      <p:ext uri="{BB962C8B-B14F-4D97-AF65-F5344CB8AC3E}">
        <p14:creationId xmlns:p14="http://schemas.microsoft.com/office/powerpoint/2010/main" val="3665322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a:xfrm>
            <a:off x="44240" y="647114"/>
            <a:ext cx="6187748" cy="1043574"/>
          </a:xfrm>
        </p:spPr>
        <p:txBody>
          <a:bodyPr>
            <a:normAutofit/>
          </a:bodyPr>
          <a:lstStyle/>
          <a:p>
            <a:pPr lvl="0"/>
            <a:r>
              <a:rPr lang="fr-FR" sz="3600" dirty="0">
                <a:effectLst/>
                <a:latin typeface="Times New Roman" panose="02020603050405020304" pitchFamily="18" charset="0"/>
                <a:ea typeface="Times" panose="02020603050405020304" pitchFamily="18" charset="0"/>
              </a:rPr>
              <a:t>Encodage spatial par tonotopie</a:t>
            </a:r>
            <a:endParaRPr lang="en-US" sz="3600"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a:xfrm>
            <a:off x="838200" y="2194560"/>
            <a:ext cx="10515600" cy="4332135"/>
          </a:xfrm>
        </p:spPr>
        <p:txBody>
          <a:bodyPr>
            <a:normAutofit/>
          </a:bodyPr>
          <a:lstStyle/>
          <a:p>
            <a:pPr lvl="0"/>
            <a:r>
              <a:rPr lang="fr-FR" dirty="0"/>
              <a:t>Fréquence - tonie : </a:t>
            </a:r>
          </a:p>
          <a:p>
            <a:pPr lvl="1"/>
            <a:r>
              <a:rPr lang="fr-FR" dirty="0"/>
              <a:t>Transcodage par tonotopie :</a:t>
            </a:r>
          </a:p>
        </p:txBody>
      </p:sp>
      <p:pic>
        <p:nvPicPr>
          <p:cNvPr id="4" name="Picture 4" descr="Chapitre 2 Anatomie fonctionnelle du système auditif Bases neurobiologiques  de l'audition">
            <a:extLst>
              <a:ext uri="{FF2B5EF4-FFF2-40B4-BE49-F238E27FC236}">
                <a16:creationId xmlns:a16="http://schemas.microsoft.com/office/drawing/2014/main" id="{FEDC62EC-331D-4E82-8CDD-35F11B6B95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108" y="469917"/>
            <a:ext cx="5499652" cy="6398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97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sz="4400" dirty="0">
                <a:effectLst/>
                <a:latin typeface="Times New Roman" panose="02020603050405020304" pitchFamily="18" charset="0"/>
                <a:ea typeface="Times" panose="02020603050405020304" pitchFamily="18" charset="0"/>
              </a:rPr>
              <a:t>Prédilection neurocognitive pour les intervalles de tierce</a:t>
            </a:r>
            <a:endParaRPr lang="en-US" dirty="0"/>
          </a:p>
        </p:txBody>
      </p:sp>
      <p:pic>
        <p:nvPicPr>
          <p:cNvPr id="4" name="Image 3" descr="C:\Users\DV6\Documents\Eléments de sémiotique modale\Organe_de_Corti annoté.tif">
            <a:extLst>
              <a:ext uri="{FF2B5EF4-FFF2-40B4-BE49-F238E27FC236}">
                <a16:creationId xmlns:a16="http://schemas.microsoft.com/office/drawing/2014/main" id="{7E8B0B16-A8B4-46B0-835F-6A4517DBBC34}"/>
              </a:ext>
            </a:extLst>
          </p:cNvPr>
          <p:cNvPicPr/>
          <p:nvPr/>
        </p:nvPicPr>
        <p:blipFill>
          <a:blip r:embed="rId3" cstate="print"/>
          <a:srcRect/>
          <a:stretch>
            <a:fillRect/>
          </a:stretch>
        </p:blipFill>
        <p:spPr bwMode="auto">
          <a:xfrm>
            <a:off x="2572079" y="1955408"/>
            <a:ext cx="7047842" cy="3690862"/>
          </a:xfrm>
          <a:prstGeom prst="rect">
            <a:avLst/>
          </a:prstGeom>
          <a:noFill/>
          <a:ln w="9525">
            <a:noFill/>
            <a:miter lim="800000"/>
            <a:headEnd/>
            <a:tailEnd/>
          </a:ln>
        </p:spPr>
      </p:pic>
    </p:spTree>
    <p:extLst>
      <p:ext uri="{BB962C8B-B14F-4D97-AF65-F5344CB8AC3E}">
        <p14:creationId xmlns:p14="http://schemas.microsoft.com/office/powerpoint/2010/main" val="3495412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sz="4400" dirty="0">
                <a:effectLst/>
                <a:latin typeface="Times New Roman" panose="02020603050405020304" pitchFamily="18" charset="0"/>
                <a:ea typeface="Times" panose="02020603050405020304" pitchFamily="18" charset="0"/>
              </a:rPr>
              <a:t>Préamplification sélective des fréquences afférentes</a:t>
            </a:r>
            <a:endParaRPr lang="en-US" dirty="0"/>
          </a:p>
        </p:txBody>
      </p:sp>
      <p:pic>
        <p:nvPicPr>
          <p:cNvPr id="4" name="Image 3" descr="C:\Users\DV6\Documents\Eléments de sémiotique modale\Organe_de_Corti annoté.tif">
            <a:extLst>
              <a:ext uri="{FF2B5EF4-FFF2-40B4-BE49-F238E27FC236}">
                <a16:creationId xmlns:a16="http://schemas.microsoft.com/office/drawing/2014/main" id="{7E8B0B16-A8B4-46B0-835F-6A4517DBBC34}"/>
              </a:ext>
            </a:extLst>
          </p:cNvPr>
          <p:cNvPicPr/>
          <p:nvPr/>
        </p:nvPicPr>
        <p:blipFill>
          <a:blip r:embed="rId3" cstate="print"/>
          <a:srcRect/>
          <a:stretch>
            <a:fillRect/>
          </a:stretch>
        </p:blipFill>
        <p:spPr bwMode="auto">
          <a:xfrm>
            <a:off x="2572079" y="1955408"/>
            <a:ext cx="7047842" cy="3690862"/>
          </a:xfrm>
          <a:prstGeom prst="rect">
            <a:avLst/>
          </a:prstGeom>
          <a:noFill/>
          <a:ln w="9525">
            <a:noFill/>
            <a:miter lim="800000"/>
            <a:headEnd/>
            <a:tailEnd/>
          </a:ln>
        </p:spPr>
      </p:pic>
    </p:spTree>
    <p:extLst>
      <p:ext uri="{BB962C8B-B14F-4D97-AF65-F5344CB8AC3E}">
        <p14:creationId xmlns:p14="http://schemas.microsoft.com/office/powerpoint/2010/main" val="2421189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sz="4400" dirty="0">
                <a:effectLst/>
                <a:latin typeface="Times New Roman" panose="02020603050405020304" pitchFamily="18" charset="0"/>
                <a:ea typeface="Times" panose="02020603050405020304" pitchFamily="18" charset="0"/>
              </a:rPr>
              <a:t>Préamplification sélective des fréquences afférentes</a:t>
            </a:r>
            <a:endParaRPr lang="en-US" dirty="0"/>
          </a:p>
        </p:txBody>
      </p:sp>
      <p:pic>
        <p:nvPicPr>
          <p:cNvPr id="4" name="Image 3" descr="C:\Users\DV6\Documents\Eléments de sémiotique modale\Organe_de_Corti annoté.tif">
            <a:extLst>
              <a:ext uri="{FF2B5EF4-FFF2-40B4-BE49-F238E27FC236}">
                <a16:creationId xmlns:a16="http://schemas.microsoft.com/office/drawing/2014/main" id="{7E8B0B16-A8B4-46B0-835F-6A4517DBBC34}"/>
              </a:ext>
            </a:extLst>
          </p:cNvPr>
          <p:cNvPicPr/>
          <p:nvPr/>
        </p:nvPicPr>
        <p:blipFill>
          <a:blip r:embed="rId3" cstate="print"/>
          <a:srcRect/>
          <a:stretch>
            <a:fillRect/>
          </a:stretch>
        </p:blipFill>
        <p:spPr bwMode="auto">
          <a:xfrm>
            <a:off x="2572079" y="1955408"/>
            <a:ext cx="7047842" cy="3690862"/>
          </a:xfrm>
          <a:prstGeom prst="rect">
            <a:avLst/>
          </a:prstGeom>
          <a:noFill/>
          <a:ln w="9525">
            <a:noFill/>
            <a:miter lim="800000"/>
            <a:headEnd/>
            <a:tailEnd/>
          </a:ln>
        </p:spPr>
      </p:pic>
    </p:spTree>
    <p:extLst>
      <p:ext uri="{BB962C8B-B14F-4D97-AF65-F5344CB8AC3E}">
        <p14:creationId xmlns:p14="http://schemas.microsoft.com/office/powerpoint/2010/main" val="1791140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sz="4400" dirty="0">
                <a:effectLst/>
                <a:latin typeface="Times New Roman" panose="02020603050405020304" pitchFamily="18" charset="0"/>
                <a:ea typeface="Times" panose="02020603050405020304" pitchFamily="18" charset="0"/>
              </a:rPr>
              <a:t>Maximisation sélective des otoémissions acoustiques </a:t>
            </a:r>
            <a:endParaRPr lang="en-US" dirty="0"/>
          </a:p>
        </p:txBody>
      </p:sp>
      <p:pic>
        <p:nvPicPr>
          <p:cNvPr id="4" name="Image 3" descr="C:\Users\DV6\Documents\Eléments de sémiotique modale\Organe_de_Corti annoté.tif">
            <a:extLst>
              <a:ext uri="{FF2B5EF4-FFF2-40B4-BE49-F238E27FC236}">
                <a16:creationId xmlns:a16="http://schemas.microsoft.com/office/drawing/2014/main" id="{7E8B0B16-A8B4-46B0-835F-6A4517DBBC34}"/>
              </a:ext>
            </a:extLst>
          </p:cNvPr>
          <p:cNvPicPr/>
          <p:nvPr/>
        </p:nvPicPr>
        <p:blipFill>
          <a:blip r:embed="rId3" cstate="print"/>
          <a:srcRect/>
          <a:stretch>
            <a:fillRect/>
          </a:stretch>
        </p:blipFill>
        <p:spPr bwMode="auto">
          <a:xfrm>
            <a:off x="2572079" y="1955408"/>
            <a:ext cx="7047842" cy="3690862"/>
          </a:xfrm>
          <a:prstGeom prst="rect">
            <a:avLst/>
          </a:prstGeom>
          <a:noFill/>
          <a:ln w="9525">
            <a:noFill/>
            <a:miter lim="800000"/>
            <a:headEnd/>
            <a:tailEnd/>
          </a:ln>
        </p:spPr>
      </p:pic>
    </p:spTree>
    <p:extLst>
      <p:ext uri="{BB962C8B-B14F-4D97-AF65-F5344CB8AC3E}">
        <p14:creationId xmlns:p14="http://schemas.microsoft.com/office/powerpoint/2010/main" val="2729595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sz="4400" dirty="0">
                <a:effectLst/>
                <a:latin typeface="Times New Roman" panose="02020603050405020304" pitchFamily="18" charset="0"/>
                <a:ea typeface="Times" panose="02020603050405020304" pitchFamily="18" charset="0"/>
              </a:rPr>
              <a:t>Maximisation sélective des otoémissions acoustiques </a:t>
            </a:r>
            <a:endParaRPr lang="en-US" dirty="0"/>
          </a:p>
        </p:txBody>
      </p:sp>
      <p:sp>
        <p:nvSpPr>
          <p:cNvPr id="3" name="Espace réservé du contenu 2">
            <a:extLst>
              <a:ext uri="{FF2B5EF4-FFF2-40B4-BE49-F238E27FC236}">
                <a16:creationId xmlns:a16="http://schemas.microsoft.com/office/drawing/2014/main" id="{66E99BF5-8033-4041-9612-F81CEB905268}"/>
              </a:ext>
            </a:extLst>
          </p:cNvPr>
          <p:cNvSpPr>
            <a:spLocks noGrp="1"/>
          </p:cNvSpPr>
          <p:nvPr>
            <p:ph idx="1"/>
          </p:nvPr>
        </p:nvSpPr>
        <p:spPr/>
        <p:txBody>
          <a:bodyPr/>
          <a:lstStyle/>
          <a:p>
            <a:pPr indent="182880" algn="just">
              <a:spcAft>
                <a:spcPts val="300"/>
              </a:spcAft>
            </a:pPr>
            <a:r>
              <a:rPr lang="fr-FR" sz="2800" dirty="0">
                <a:effectLst/>
                <a:latin typeface="Times New Roman" panose="02020603050405020304" pitchFamily="18" charset="0"/>
                <a:ea typeface="Times" panose="02020603050405020304" pitchFamily="18" charset="0"/>
              </a:rPr>
              <a:t>Plus particulièrement, l’inoculation de deux sons sinusoïdaux continus de fréquences </a:t>
            </a:r>
            <a:r>
              <a:rPr lang="fr-FR" sz="2800" i="1" dirty="0">
                <a:effectLst/>
                <a:latin typeface="Times New Roman" panose="02020603050405020304" pitchFamily="18" charset="0"/>
                <a:ea typeface="Times" panose="02020603050405020304" pitchFamily="18" charset="0"/>
              </a:rPr>
              <a:t>f</a:t>
            </a:r>
            <a:r>
              <a:rPr lang="fr-FR" sz="2800" i="1" baseline="-25000" dirty="0">
                <a:effectLst/>
                <a:latin typeface="Times New Roman" panose="02020603050405020304" pitchFamily="18" charset="0"/>
                <a:ea typeface="Times" panose="02020603050405020304" pitchFamily="18" charset="0"/>
              </a:rPr>
              <a:t>1</a:t>
            </a:r>
            <a:r>
              <a:rPr lang="fr-FR" sz="2800" dirty="0">
                <a:effectLst/>
                <a:latin typeface="Times New Roman" panose="02020603050405020304" pitchFamily="18" charset="0"/>
                <a:ea typeface="Times" panose="02020603050405020304" pitchFamily="18" charset="0"/>
              </a:rPr>
              <a:t> et </a:t>
            </a:r>
            <a:r>
              <a:rPr lang="fr-FR" sz="2800" i="1" dirty="0">
                <a:effectLst/>
                <a:latin typeface="Times New Roman" panose="02020603050405020304" pitchFamily="18" charset="0"/>
                <a:ea typeface="Times" panose="02020603050405020304" pitchFamily="18" charset="0"/>
              </a:rPr>
              <a:t>f</a:t>
            </a:r>
            <a:r>
              <a:rPr lang="fr-FR" sz="2800" i="1" baseline="-25000" dirty="0">
                <a:effectLst/>
                <a:latin typeface="Times New Roman" panose="02020603050405020304" pitchFamily="18" charset="0"/>
                <a:ea typeface="Times" panose="02020603050405020304" pitchFamily="18" charset="0"/>
              </a:rPr>
              <a:t>2</a:t>
            </a:r>
            <a:r>
              <a:rPr lang="fr-FR" sz="2800" dirty="0">
                <a:effectLst/>
                <a:latin typeface="Times New Roman" panose="02020603050405020304" pitchFamily="18" charset="0"/>
                <a:ea typeface="Times" panose="02020603050405020304" pitchFamily="18" charset="0"/>
              </a:rPr>
              <a:t>, dits « primaires », dans un système physique ayant un comportement non linéaire, comme l’oreille interne chez les mammifères, donne lieu à des produits de distorsion, consistant en un son complexe secondaire qui est une sommation de combinaisons fréquentielles de </a:t>
            </a:r>
            <a:r>
              <a:rPr lang="fr-FR" sz="2800" i="1" dirty="0">
                <a:effectLst/>
                <a:latin typeface="Times New Roman" panose="02020603050405020304" pitchFamily="18" charset="0"/>
                <a:ea typeface="Times" panose="02020603050405020304" pitchFamily="18" charset="0"/>
              </a:rPr>
              <a:t>f</a:t>
            </a:r>
            <a:r>
              <a:rPr lang="fr-FR" sz="2800" i="1" baseline="-25000" dirty="0">
                <a:effectLst/>
                <a:latin typeface="Times New Roman" panose="02020603050405020304" pitchFamily="18" charset="0"/>
                <a:ea typeface="Times" panose="02020603050405020304" pitchFamily="18" charset="0"/>
              </a:rPr>
              <a:t>1</a:t>
            </a:r>
            <a:r>
              <a:rPr lang="fr-FR" sz="2800" dirty="0">
                <a:effectLst/>
                <a:latin typeface="Times New Roman" panose="02020603050405020304" pitchFamily="18" charset="0"/>
                <a:ea typeface="Times" panose="02020603050405020304" pitchFamily="18" charset="0"/>
              </a:rPr>
              <a:t> et </a:t>
            </a:r>
            <a:r>
              <a:rPr lang="fr-FR" sz="2800" i="1" dirty="0">
                <a:effectLst/>
                <a:latin typeface="Times New Roman" panose="02020603050405020304" pitchFamily="18" charset="0"/>
                <a:ea typeface="Times" panose="02020603050405020304" pitchFamily="18" charset="0"/>
              </a:rPr>
              <a:t>f</a:t>
            </a:r>
            <a:r>
              <a:rPr lang="fr-FR" sz="2800" i="1" baseline="-25000" dirty="0">
                <a:effectLst/>
                <a:latin typeface="Times New Roman" panose="02020603050405020304" pitchFamily="18" charset="0"/>
                <a:ea typeface="Times" panose="02020603050405020304" pitchFamily="18" charset="0"/>
              </a:rPr>
              <a:t>2</a:t>
            </a:r>
            <a:r>
              <a:rPr lang="fr-FR" sz="2800" dirty="0">
                <a:effectLst/>
                <a:latin typeface="Times New Roman" panose="02020603050405020304" pitchFamily="18" charset="0"/>
                <a:ea typeface="Times" panose="02020603050405020304" pitchFamily="18" charset="0"/>
              </a:rPr>
              <a:t> (</a:t>
            </a:r>
            <a:r>
              <a:rPr lang="fr-FR" sz="2800" i="1" dirty="0">
                <a:effectLst/>
                <a:latin typeface="Times New Roman" panose="02020603050405020304" pitchFamily="18" charset="0"/>
                <a:ea typeface="Times" panose="02020603050405020304" pitchFamily="18" charset="0"/>
              </a:rPr>
              <a:t>nf</a:t>
            </a:r>
            <a:r>
              <a:rPr lang="fr-FR" sz="2800" i="1" baseline="-25000" dirty="0">
                <a:effectLst/>
                <a:latin typeface="Times New Roman" panose="02020603050405020304" pitchFamily="18" charset="0"/>
                <a:ea typeface="Times" panose="02020603050405020304" pitchFamily="18" charset="0"/>
              </a:rPr>
              <a:t>1 </a:t>
            </a:r>
            <a:r>
              <a:rPr lang="fr-FR" sz="2800" i="1" dirty="0">
                <a:effectLst/>
                <a:latin typeface="Times New Roman" panose="02020603050405020304" pitchFamily="18" charset="0"/>
                <a:ea typeface="Times" panose="02020603050405020304" pitchFamily="18" charset="0"/>
              </a:rPr>
              <a:t>- mf</a:t>
            </a:r>
            <a:r>
              <a:rPr lang="fr-FR" sz="2800" i="1" baseline="-25000" dirty="0">
                <a:effectLst/>
                <a:latin typeface="Times New Roman" panose="02020603050405020304" pitchFamily="18" charset="0"/>
                <a:ea typeface="Times" panose="02020603050405020304" pitchFamily="18" charset="0"/>
              </a:rPr>
              <a:t>2</a:t>
            </a:r>
            <a:r>
              <a:rPr lang="fr-FR" sz="2800" dirty="0">
                <a:effectLst/>
                <a:latin typeface="Times New Roman" panose="02020603050405020304" pitchFamily="18" charset="0"/>
                <a:ea typeface="Times" panose="02020603050405020304" pitchFamily="18" charset="0"/>
              </a:rPr>
              <a:t>, </a:t>
            </a:r>
            <a:r>
              <a:rPr lang="fr-FR" sz="2800" i="1" dirty="0">
                <a:effectLst/>
                <a:latin typeface="Times New Roman" panose="02020603050405020304" pitchFamily="18" charset="0"/>
                <a:ea typeface="Times" panose="02020603050405020304" pitchFamily="18" charset="0"/>
              </a:rPr>
              <a:t>n</a:t>
            </a:r>
            <a:r>
              <a:rPr lang="fr-FR" sz="2800" dirty="0">
                <a:effectLst/>
                <a:latin typeface="Times New Roman" panose="02020603050405020304" pitchFamily="18" charset="0"/>
                <a:ea typeface="Times" panose="02020603050405020304" pitchFamily="18" charset="0"/>
              </a:rPr>
              <a:t> et </a:t>
            </a:r>
            <a:r>
              <a:rPr lang="fr-FR" sz="2800" i="1" dirty="0">
                <a:effectLst/>
                <a:latin typeface="Times New Roman" panose="02020603050405020304" pitchFamily="18" charset="0"/>
                <a:ea typeface="Times" panose="02020603050405020304" pitchFamily="18" charset="0"/>
              </a:rPr>
              <a:t>m</a:t>
            </a:r>
            <a:r>
              <a:rPr lang="fr-FR" sz="2800" dirty="0">
                <a:effectLst/>
                <a:latin typeface="Times New Roman" panose="02020603050405020304" pitchFamily="18" charset="0"/>
                <a:ea typeface="Times" panose="02020603050405020304" pitchFamily="18" charset="0"/>
              </a:rPr>
              <a:t> entiers).</a:t>
            </a:r>
          </a:p>
          <a:p>
            <a:endParaRPr lang="fr-FR" dirty="0"/>
          </a:p>
        </p:txBody>
      </p:sp>
    </p:spTree>
    <p:extLst>
      <p:ext uri="{BB962C8B-B14F-4D97-AF65-F5344CB8AC3E}">
        <p14:creationId xmlns:p14="http://schemas.microsoft.com/office/powerpoint/2010/main" val="168907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sz="4400" dirty="0">
                <a:effectLst/>
                <a:latin typeface="Times New Roman" panose="02020603050405020304" pitchFamily="18" charset="0"/>
                <a:ea typeface="Times" panose="02020603050405020304" pitchFamily="18" charset="0"/>
              </a:rPr>
              <a:t>Maximisation sélective des otoémissions acoustiques </a:t>
            </a:r>
            <a:endParaRPr lang="en-US" dirty="0"/>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66E99BF5-8033-4041-9612-F81CEB905268}"/>
                  </a:ext>
                </a:extLst>
              </p:cNvPr>
              <p:cNvSpPr>
                <a:spLocks noGrp="1"/>
              </p:cNvSpPr>
              <p:nvPr>
                <p:ph idx="1"/>
              </p:nvPr>
            </p:nvSpPr>
            <p:spPr/>
            <p:txBody>
              <a:bodyPr>
                <a:normAutofit fontScale="92500" lnSpcReduction="10000"/>
              </a:bodyPr>
              <a:lstStyle/>
              <a:p>
                <a:r>
                  <a:rPr lang="fr-FR" dirty="0"/>
                  <a:t>Il est démontré que l’introduction dans l’oreille de sons primaires de faible intensité (inférieure à 60 dB) donne lieu à des produits de distorsion qui correspondent à un phénomène d’otoémissions provoquées qui reflète strictement l’activité des CCE, </a:t>
                </a:r>
              </a:p>
              <a:p>
                <a:r>
                  <a:rPr lang="fr-FR" dirty="0"/>
                  <a:t>tandis que les fortes intensités génèrent des produits de distorsion en relation avec d’autres structures de l’oreille interne (</a:t>
                </a:r>
                <a:r>
                  <a:rPr lang="fr-FR" dirty="0" err="1"/>
                  <a:t>Avan</a:t>
                </a:r>
                <a:r>
                  <a:rPr lang="fr-FR" dirty="0"/>
                  <a:t> &amp; Bonfils, 2005). </a:t>
                </a:r>
              </a:p>
              <a:p>
                <a:r>
                  <a:rPr lang="fr-FR" dirty="0"/>
                  <a:t>Le produit de distorsion le plus ample chez tous les mammifères a pour fréquence </a:t>
                </a:r>
                <a14:m>
                  <m:oMath xmlns:m="http://schemas.openxmlformats.org/officeDocument/2006/math">
                    <m:sSub>
                      <m:sSubPr>
                        <m:ctrlPr>
                          <a:rPr lang="fr-FR" i="1">
                            <a:latin typeface="Cambria Math" panose="02040503050406030204" pitchFamily="18" charset="0"/>
                          </a:rPr>
                        </m:ctrlPr>
                      </m:sSubPr>
                      <m:e>
                        <m:r>
                          <a:rPr lang="fr-FR" i="1">
                            <a:latin typeface="Cambria Math" panose="02040503050406030204" pitchFamily="18" charset="0"/>
                          </a:rPr>
                          <m:t>𝑓</m:t>
                        </m:r>
                      </m:e>
                      <m:sub>
                        <m:r>
                          <a:rPr lang="fr-FR" i="1">
                            <a:latin typeface="Cambria Math" panose="02040503050406030204" pitchFamily="18" charset="0"/>
                          </a:rPr>
                          <m:t>3</m:t>
                        </m:r>
                      </m:sub>
                    </m:sSub>
                    <m:r>
                      <a:rPr lang="fr-FR" i="1">
                        <a:latin typeface="Cambria Math" panose="02040503050406030204" pitchFamily="18" charset="0"/>
                      </a:rPr>
                      <m:t>=2</m:t>
                    </m:r>
                    <m:sSub>
                      <m:sSubPr>
                        <m:ctrlPr>
                          <a:rPr lang="fr-FR" i="1">
                            <a:latin typeface="Cambria Math" panose="02040503050406030204" pitchFamily="18" charset="0"/>
                          </a:rPr>
                        </m:ctrlPr>
                      </m:sSubPr>
                      <m:e>
                        <m:r>
                          <a:rPr lang="fr-FR" i="1">
                            <a:latin typeface="Cambria Math" panose="02040503050406030204" pitchFamily="18" charset="0"/>
                          </a:rPr>
                          <m:t>𝑓</m:t>
                        </m:r>
                      </m:e>
                      <m:sub>
                        <m:r>
                          <a:rPr lang="fr-FR" i="1">
                            <a:latin typeface="Cambria Math" panose="02040503050406030204" pitchFamily="18" charset="0"/>
                          </a:rPr>
                          <m:t>1</m:t>
                        </m:r>
                      </m:sub>
                    </m:sSub>
                    <m:r>
                      <a:rPr lang="fr-FR" i="1">
                        <a:latin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𝑓</m:t>
                        </m:r>
                      </m:e>
                      <m:sub>
                        <m:r>
                          <a:rPr lang="fr-FR" i="1">
                            <a:latin typeface="Cambria Math" panose="02040503050406030204" pitchFamily="18" charset="0"/>
                          </a:rPr>
                          <m:t>2</m:t>
                        </m:r>
                      </m:sub>
                    </m:sSub>
                  </m:oMath>
                </a14:m>
                <a:r>
                  <a:rPr lang="fr-FR" dirty="0"/>
                  <a:t>. </a:t>
                </a:r>
              </a:p>
              <a:p>
                <a:r>
                  <a:rPr lang="fr-FR" dirty="0"/>
                  <a:t>Claude-Henri </a:t>
                </a:r>
                <a:r>
                  <a:rPr lang="fr-FR" dirty="0" err="1"/>
                  <a:t>Chouard</a:t>
                </a:r>
                <a:r>
                  <a:rPr lang="fr-FR" dirty="0"/>
                  <a:t> (</a:t>
                </a:r>
                <a:r>
                  <a:rPr lang="fr-FR" dirty="0" err="1"/>
                  <a:t>Chouard</a:t>
                </a:r>
                <a:r>
                  <a:rPr lang="fr-FR" dirty="0"/>
                  <a:t>, 2001, p. 195) rapporte celle-ci à l’action des CCE situées à l’endroit du clavier cochléaire où se code la fréquence égale à la moyenne géométrique de </a:t>
                </a:r>
                <a:r>
                  <a:rPr lang="fr-FR" i="1" dirty="0"/>
                  <a:t>f</a:t>
                </a:r>
                <a:r>
                  <a:rPr lang="fr-FR" i="1" baseline="-25000" dirty="0"/>
                  <a:t>1</a:t>
                </a:r>
                <a:r>
                  <a:rPr lang="fr-FR" dirty="0"/>
                  <a:t> et </a:t>
                </a:r>
                <a:r>
                  <a:rPr lang="fr-FR" i="1" dirty="0"/>
                  <a:t>f</a:t>
                </a:r>
                <a:r>
                  <a:rPr lang="fr-FR" i="1" baseline="-25000" dirty="0"/>
                  <a:t>2</a:t>
                </a:r>
                <a:r>
                  <a:rPr lang="fr-FR" dirty="0"/>
                  <a:t> , soit </a:t>
                </a:r>
                <a14:m>
                  <m:oMath xmlns:m="http://schemas.openxmlformats.org/officeDocument/2006/math">
                    <m:sSub>
                      <m:sSubPr>
                        <m:ctrlPr>
                          <a:rPr lang="fr-FR" i="1">
                            <a:latin typeface="Cambria Math" panose="02040503050406030204" pitchFamily="18" charset="0"/>
                          </a:rPr>
                        </m:ctrlPr>
                      </m:sSubPr>
                      <m:e>
                        <m:r>
                          <a:rPr lang="fr-FR" i="1">
                            <a:latin typeface="Cambria Math" panose="02040503050406030204" pitchFamily="18" charset="0"/>
                          </a:rPr>
                          <m:t>𝑓</m:t>
                        </m:r>
                      </m:e>
                      <m:sub>
                        <m:r>
                          <a:rPr lang="fr-FR" i="1">
                            <a:latin typeface="Cambria Math" panose="02040503050406030204" pitchFamily="18" charset="0"/>
                          </a:rPr>
                          <m:t>4</m:t>
                        </m:r>
                      </m:sub>
                    </m:sSub>
                    <m:r>
                      <a:rPr lang="fr-FR" i="1">
                        <a:latin typeface="Cambria Math" panose="02040503050406030204" pitchFamily="18" charset="0"/>
                      </a:rPr>
                      <m:t>=</m:t>
                    </m:r>
                    <m:sSup>
                      <m:sSupPr>
                        <m:ctrlPr>
                          <a:rPr lang="fr-FR" i="1">
                            <a:latin typeface="Cambria Math" panose="02040503050406030204" pitchFamily="18" charset="0"/>
                          </a:rPr>
                        </m:ctrlPr>
                      </m:sSupPr>
                      <m:e>
                        <m:r>
                          <a:rPr lang="fr-FR" i="1">
                            <a:latin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𝑓</m:t>
                            </m:r>
                          </m:e>
                          <m:sub>
                            <m:r>
                              <a:rPr lang="fr-FR" i="1">
                                <a:latin typeface="Cambria Math" panose="02040503050406030204" pitchFamily="18" charset="0"/>
                              </a:rPr>
                              <m:t>1</m:t>
                            </m:r>
                          </m:sub>
                        </m:sSub>
                        <m:r>
                          <a:rPr lang="fr-FR" i="1">
                            <a:latin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𝑓</m:t>
                            </m:r>
                          </m:e>
                          <m:sub>
                            <m:r>
                              <a:rPr lang="fr-FR" i="1">
                                <a:latin typeface="Cambria Math" panose="02040503050406030204" pitchFamily="18" charset="0"/>
                              </a:rPr>
                              <m:t>2</m:t>
                            </m:r>
                          </m:sub>
                        </m:sSub>
                        <m:r>
                          <a:rPr lang="fr-FR" i="1">
                            <a:latin typeface="Cambria Math" panose="02040503050406030204" pitchFamily="18" charset="0"/>
                          </a:rPr>
                          <m:t>)</m:t>
                        </m:r>
                      </m:e>
                      <m:sup>
                        <m:f>
                          <m:fPr>
                            <m:ctrlPr>
                              <a:rPr lang="fr-FR" i="1">
                                <a:latin typeface="Cambria Math" panose="02040503050406030204" pitchFamily="18" charset="0"/>
                              </a:rPr>
                            </m:ctrlPr>
                          </m:fPr>
                          <m:num>
                            <m:r>
                              <a:rPr lang="fr-FR" i="1">
                                <a:latin typeface="Cambria Math" panose="02040503050406030204" pitchFamily="18" charset="0"/>
                              </a:rPr>
                              <m:t>1</m:t>
                            </m:r>
                          </m:num>
                          <m:den>
                            <m:r>
                              <a:rPr lang="fr-FR" i="1">
                                <a:latin typeface="Cambria Math" panose="02040503050406030204" pitchFamily="18" charset="0"/>
                              </a:rPr>
                              <m:t>2</m:t>
                            </m:r>
                          </m:den>
                        </m:f>
                      </m:sup>
                    </m:sSup>
                  </m:oMath>
                </a14:m>
                <a:r>
                  <a:rPr lang="fr-FR" dirty="0"/>
                  <a:t>. </a:t>
                </a:r>
              </a:p>
            </p:txBody>
          </p:sp>
        </mc:Choice>
        <mc:Fallback xmlns="">
          <p:sp>
            <p:nvSpPr>
              <p:cNvPr id="3" name="Espace réservé du contenu 2">
                <a:extLst>
                  <a:ext uri="{FF2B5EF4-FFF2-40B4-BE49-F238E27FC236}">
                    <a16:creationId xmlns:a16="http://schemas.microsoft.com/office/drawing/2014/main" id="{66E99BF5-8033-4041-9612-F81CEB905268}"/>
                  </a:ext>
                </a:extLst>
              </p:cNvPr>
              <p:cNvSpPr>
                <a:spLocks noGrp="1" noRot="1" noChangeAspect="1" noMove="1" noResize="1" noEditPoints="1" noAdjustHandles="1" noChangeArrowheads="1" noChangeShapeType="1" noTextEdit="1"/>
              </p:cNvSpPr>
              <p:nvPr>
                <p:ph idx="1"/>
              </p:nvPr>
            </p:nvSpPr>
            <p:spPr>
              <a:blipFill>
                <a:blip r:embed="rId3"/>
                <a:stretch>
                  <a:fillRect l="-928" t="-2801" r="-174"/>
                </a:stretch>
              </a:blipFill>
            </p:spPr>
            <p:txBody>
              <a:bodyPr/>
              <a:lstStyle/>
              <a:p>
                <a:r>
                  <a:rPr lang="fr-FR">
                    <a:noFill/>
                  </a:rPr>
                  <a:t> </a:t>
                </a:r>
              </a:p>
            </p:txBody>
          </p:sp>
        </mc:Fallback>
      </mc:AlternateContent>
    </p:spTree>
    <p:extLst>
      <p:ext uri="{BB962C8B-B14F-4D97-AF65-F5344CB8AC3E}">
        <p14:creationId xmlns:p14="http://schemas.microsoft.com/office/powerpoint/2010/main" val="415439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sz="4400" dirty="0">
                <a:effectLst/>
                <a:latin typeface="Times New Roman" panose="02020603050405020304" pitchFamily="18" charset="0"/>
                <a:ea typeface="Times" panose="02020603050405020304" pitchFamily="18" charset="0"/>
              </a:rPr>
              <a:t>Maximisation sélective des otoémissions acoustiques </a:t>
            </a:r>
            <a:endParaRPr lang="en-US" dirty="0"/>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66E99BF5-8033-4041-9612-F81CEB905268}"/>
                  </a:ext>
                </a:extLst>
              </p:cNvPr>
              <p:cNvSpPr>
                <a:spLocks noGrp="1"/>
              </p:cNvSpPr>
              <p:nvPr>
                <p:ph idx="1"/>
              </p:nvPr>
            </p:nvSpPr>
            <p:spPr/>
            <p:txBody>
              <a:bodyPr>
                <a:normAutofit/>
              </a:bodyPr>
              <a:lstStyle/>
              <a:p>
                <a:r>
                  <a:rPr lang="fr-FR" dirty="0"/>
                  <a:t>Or, selon Paul </a:t>
                </a:r>
                <a:r>
                  <a:rPr lang="fr-FR" dirty="0" err="1"/>
                  <a:t>Avan</a:t>
                </a:r>
                <a:r>
                  <a:rPr lang="fr-FR" dirty="0"/>
                  <a:t> et Pierre Bonfils, « l’intérêt majeur de l’étude des produits de distorsion résulte des possibilités de faire varier la fréquence des sons primaires. Les deux fréquences primaires doivent être proches l’une de l’autre, le rapport optimal [</a:t>
                </a:r>
                <a:r>
                  <a:rPr lang="fr-FR" i="1" dirty="0"/>
                  <a:t>f</a:t>
                </a:r>
                <a:r>
                  <a:rPr lang="fr-FR" i="1" baseline="-25000" dirty="0"/>
                  <a:t>2</a:t>
                </a:r>
                <a:r>
                  <a:rPr lang="fr-FR" i="1" dirty="0"/>
                  <a:t>/f</a:t>
                </a:r>
                <a:r>
                  <a:rPr lang="fr-FR" i="1" baseline="-25000" dirty="0"/>
                  <a:t>1</a:t>
                </a:r>
                <a:r>
                  <a:rPr lang="fr-FR" dirty="0"/>
                  <a:t>] étant voisin de 1,22, d’où diverses possibilités de stimulation à des fréquences différentes » (</a:t>
                </a:r>
                <a:r>
                  <a:rPr lang="fr-FR" dirty="0" err="1"/>
                  <a:t>Avan</a:t>
                </a:r>
                <a:r>
                  <a:rPr lang="fr-FR" dirty="0"/>
                  <a:t> &amp; Bonfils, 2005). </a:t>
                </a:r>
              </a:p>
              <a:p>
                <a:pPr hangingPunct="0"/>
                <a:r>
                  <a:rPr lang="fr-FR" dirty="0"/>
                  <a:t>C’est la maximisation de l’amplitude de la composante fréquentielle </a:t>
                </a:r>
                <a14:m>
                  <m:oMath xmlns:m="http://schemas.openxmlformats.org/officeDocument/2006/math">
                    <m:sSub>
                      <m:sSubPr>
                        <m:ctrlPr>
                          <a:rPr lang="fr-FR" i="1">
                            <a:latin typeface="Cambria Math" panose="02040503050406030204" pitchFamily="18" charset="0"/>
                          </a:rPr>
                        </m:ctrlPr>
                      </m:sSubPr>
                      <m:e>
                        <m:r>
                          <a:rPr lang="fr-FR" i="1">
                            <a:latin typeface="Cambria Math" panose="02040503050406030204" pitchFamily="18" charset="0"/>
                          </a:rPr>
                          <m:t>𝑓</m:t>
                        </m:r>
                      </m:e>
                      <m:sub>
                        <m:r>
                          <a:rPr lang="fr-FR" i="1">
                            <a:latin typeface="Cambria Math" panose="02040503050406030204" pitchFamily="18" charset="0"/>
                          </a:rPr>
                          <m:t>3</m:t>
                        </m:r>
                      </m:sub>
                    </m:sSub>
                    <m:r>
                      <a:rPr lang="fr-FR" i="1">
                        <a:latin typeface="Cambria Math" panose="02040503050406030204" pitchFamily="18" charset="0"/>
                      </a:rPr>
                      <m:t>=2</m:t>
                    </m:r>
                    <m:sSub>
                      <m:sSubPr>
                        <m:ctrlPr>
                          <a:rPr lang="fr-FR" i="1">
                            <a:latin typeface="Cambria Math" panose="02040503050406030204" pitchFamily="18" charset="0"/>
                          </a:rPr>
                        </m:ctrlPr>
                      </m:sSubPr>
                      <m:e>
                        <m:r>
                          <a:rPr lang="fr-FR" i="1">
                            <a:latin typeface="Cambria Math" panose="02040503050406030204" pitchFamily="18" charset="0"/>
                          </a:rPr>
                          <m:t>𝑓</m:t>
                        </m:r>
                      </m:e>
                      <m:sub>
                        <m:r>
                          <a:rPr lang="fr-FR" i="1">
                            <a:latin typeface="Cambria Math" panose="02040503050406030204" pitchFamily="18" charset="0"/>
                          </a:rPr>
                          <m:t>1</m:t>
                        </m:r>
                      </m:sub>
                    </m:sSub>
                    <m:r>
                      <a:rPr lang="fr-FR" i="1">
                        <a:latin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𝑓</m:t>
                        </m:r>
                      </m:e>
                      <m:sub>
                        <m:r>
                          <a:rPr lang="fr-FR" i="1">
                            <a:latin typeface="Cambria Math" panose="02040503050406030204" pitchFamily="18" charset="0"/>
                          </a:rPr>
                          <m:t>2</m:t>
                        </m:r>
                      </m:sub>
                    </m:sSub>
                  </m:oMath>
                </a14:m>
                <a:r>
                  <a:rPr lang="fr-FR" dirty="0"/>
                  <a:t> prépondérante, qui se réalise lorsque le rapport </a:t>
                </a:r>
                <a:r>
                  <a:rPr lang="fr-FR" i="1" dirty="0"/>
                  <a:t>f</a:t>
                </a:r>
                <a:r>
                  <a:rPr lang="fr-FR" i="1" baseline="-25000" dirty="0"/>
                  <a:t>2</a:t>
                </a:r>
                <a:r>
                  <a:rPr lang="fr-FR" i="1" dirty="0"/>
                  <a:t>/f</a:t>
                </a:r>
                <a:r>
                  <a:rPr lang="fr-FR" i="1" baseline="-25000" dirty="0"/>
                  <a:t>1</a:t>
                </a:r>
                <a:r>
                  <a:rPr lang="fr-FR" dirty="0"/>
                  <a:t>] se rapproche de 1,22 (</a:t>
                </a:r>
                <a:r>
                  <a:rPr lang="fr-FR" dirty="0" err="1"/>
                  <a:t>Chouard</a:t>
                </a:r>
                <a:r>
                  <a:rPr lang="fr-FR" dirty="0"/>
                  <a:t>, 2001, p.196).</a:t>
                </a:r>
              </a:p>
            </p:txBody>
          </p:sp>
        </mc:Choice>
        <mc:Fallback xmlns="">
          <p:sp>
            <p:nvSpPr>
              <p:cNvPr id="3" name="Espace réservé du contenu 2">
                <a:extLst>
                  <a:ext uri="{FF2B5EF4-FFF2-40B4-BE49-F238E27FC236}">
                    <a16:creationId xmlns:a16="http://schemas.microsoft.com/office/drawing/2014/main" id="{66E99BF5-8033-4041-9612-F81CEB905268}"/>
                  </a:ext>
                </a:extLst>
              </p:cNvPr>
              <p:cNvSpPr>
                <a:spLocks noGrp="1" noRot="1" noChangeAspect="1" noMove="1" noResize="1" noEditPoints="1" noAdjustHandles="1" noChangeArrowheads="1" noChangeShapeType="1" noTextEdit="1"/>
              </p:cNvSpPr>
              <p:nvPr>
                <p:ph idx="1"/>
              </p:nvPr>
            </p:nvSpPr>
            <p:spPr>
              <a:blipFill>
                <a:blip r:embed="rId3"/>
                <a:stretch>
                  <a:fillRect l="-1043" t="-2241" r="-580"/>
                </a:stretch>
              </a:blipFill>
            </p:spPr>
            <p:txBody>
              <a:bodyPr/>
              <a:lstStyle/>
              <a:p>
                <a:r>
                  <a:rPr lang="fr-FR">
                    <a:noFill/>
                  </a:rPr>
                  <a:t> </a:t>
                </a:r>
              </a:p>
            </p:txBody>
          </p:sp>
        </mc:Fallback>
      </mc:AlternateContent>
    </p:spTree>
    <p:extLst>
      <p:ext uri="{BB962C8B-B14F-4D97-AF65-F5344CB8AC3E}">
        <p14:creationId xmlns:p14="http://schemas.microsoft.com/office/powerpoint/2010/main" val="320380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sz="4400" dirty="0">
                <a:effectLst/>
                <a:latin typeface="Times New Roman" panose="02020603050405020304" pitchFamily="18" charset="0"/>
                <a:ea typeface="Times" panose="02020603050405020304" pitchFamily="18" charset="0"/>
              </a:rPr>
              <a:t>Maximisation sélective des otoémissions acoustiques </a:t>
            </a:r>
            <a:endParaRPr lang="en-US" dirty="0"/>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66E99BF5-8033-4041-9612-F81CEB905268}"/>
                  </a:ext>
                </a:extLst>
              </p:cNvPr>
              <p:cNvSpPr>
                <a:spLocks noGrp="1"/>
              </p:cNvSpPr>
              <p:nvPr>
                <p:ph idx="1"/>
              </p:nvPr>
            </p:nvSpPr>
            <p:spPr/>
            <p:txBody>
              <a:bodyPr>
                <a:normAutofit/>
              </a:bodyPr>
              <a:lstStyle/>
              <a:p>
                <a:r>
                  <a:rPr lang="fr-FR" dirty="0"/>
                  <a:t>Les importantes implications qui découlent de cette observation ne sont pas que médicales. </a:t>
                </a:r>
              </a:p>
              <a:p>
                <a:r>
                  <a:rPr lang="fr-FR" dirty="0"/>
                  <a:t>Ainsi Claude-Henri </a:t>
                </a:r>
                <a:r>
                  <a:rPr lang="fr-FR" dirty="0" err="1"/>
                  <a:t>Chouard</a:t>
                </a:r>
                <a:r>
                  <a:rPr lang="fr-FR" dirty="0"/>
                  <a:t> accorde-t-il une forte pondération musicale à cette maximisation de l’amplitude de la composante fréquentielle (</a:t>
                </a:r>
                <a14:m>
                  <m:oMath xmlns:m="http://schemas.openxmlformats.org/officeDocument/2006/math">
                    <m:sSub>
                      <m:sSubPr>
                        <m:ctrlPr>
                          <a:rPr lang="fr-FR" i="1">
                            <a:latin typeface="Cambria Math" panose="02040503050406030204" pitchFamily="18" charset="0"/>
                          </a:rPr>
                        </m:ctrlPr>
                      </m:sSubPr>
                      <m:e>
                        <m:r>
                          <a:rPr lang="fr-FR" i="1">
                            <a:latin typeface="Cambria Math" panose="02040503050406030204" pitchFamily="18" charset="0"/>
                          </a:rPr>
                          <m:t>𝑓</m:t>
                        </m:r>
                      </m:e>
                      <m:sub>
                        <m:r>
                          <a:rPr lang="fr-FR" i="1">
                            <a:latin typeface="Cambria Math" panose="02040503050406030204" pitchFamily="18" charset="0"/>
                          </a:rPr>
                          <m:t>3</m:t>
                        </m:r>
                      </m:sub>
                    </m:sSub>
                    <m:r>
                      <a:rPr lang="fr-FR" i="1">
                        <a:latin typeface="Cambria Math" panose="02040503050406030204" pitchFamily="18" charset="0"/>
                      </a:rPr>
                      <m:t>=2</m:t>
                    </m:r>
                    <m:sSub>
                      <m:sSubPr>
                        <m:ctrlPr>
                          <a:rPr lang="fr-FR" i="1">
                            <a:latin typeface="Cambria Math" panose="02040503050406030204" pitchFamily="18" charset="0"/>
                          </a:rPr>
                        </m:ctrlPr>
                      </m:sSubPr>
                      <m:e>
                        <m:r>
                          <a:rPr lang="fr-FR" i="1">
                            <a:latin typeface="Cambria Math" panose="02040503050406030204" pitchFamily="18" charset="0"/>
                          </a:rPr>
                          <m:t>𝑓</m:t>
                        </m:r>
                      </m:e>
                      <m:sub>
                        <m:r>
                          <a:rPr lang="fr-FR" i="1">
                            <a:latin typeface="Cambria Math" panose="02040503050406030204" pitchFamily="18" charset="0"/>
                          </a:rPr>
                          <m:t>1</m:t>
                        </m:r>
                      </m:sub>
                    </m:sSub>
                    <m:r>
                      <a:rPr lang="fr-FR" i="1">
                        <a:latin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𝑓</m:t>
                        </m:r>
                      </m:e>
                      <m:sub>
                        <m:r>
                          <a:rPr lang="fr-FR" i="1">
                            <a:latin typeface="Cambria Math" panose="02040503050406030204" pitchFamily="18" charset="0"/>
                          </a:rPr>
                          <m:t>2</m:t>
                        </m:r>
                      </m:sub>
                    </m:sSub>
                  </m:oMath>
                </a14:m>
                <a:r>
                  <a:rPr lang="fr-FR" dirty="0"/>
                  <a:t>) prépondérante du produit de distorsion. </a:t>
                </a:r>
              </a:p>
              <a:p>
                <a:r>
                  <a:rPr lang="fr-FR" dirty="0"/>
                  <a:t>Cet auteur associe en effet ce phénomène à l’intervalle de quinte, constatant que « la moyenne géométrique des fréquences qui définissent cet intervalle est une fonction de la tonique égale à 1,22 ». Il en déduit ensuite « l’explication de l’engouement pour la quinte, de tout temps et dans toutes les civilisations » (</a:t>
                </a:r>
                <a:r>
                  <a:rPr lang="fr-FR" dirty="0" err="1"/>
                  <a:t>Chouard</a:t>
                </a:r>
                <a:r>
                  <a:rPr lang="fr-FR" dirty="0"/>
                  <a:t>, 2001, p. 196). </a:t>
                </a:r>
              </a:p>
            </p:txBody>
          </p:sp>
        </mc:Choice>
        <mc:Fallback xmlns="">
          <p:sp>
            <p:nvSpPr>
              <p:cNvPr id="3" name="Espace réservé du contenu 2">
                <a:extLst>
                  <a:ext uri="{FF2B5EF4-FFF2-40B4-BE49-F238E27FC236}">
                    <a16:creationId xmlns:a16="http://schemas.microsoft.com/office/drawing/2014/main" id="{66E99BF5-8033-4041-9612-F81CEB905268}"/>
                  </a:ext>
                </a:extLst>
              </p:cNvPr>
              <p:cNvSpPr>
                <a:spLocks noGrp="1" noRot="1" noChangeAspect="1" noMove="1" noResize="1" noEditPoints="1" noAdjustHandles="1" noChangeArrowheads="1" noChangeShapeType="1" noTextEdit="1"/>
              </p:cNvSpPr>
              <p:nvPr>
                <p:ph idx="1"/>
              </p:nvPr>
            </p:nvSpPr>
            <p:spPr>
              <a:blipFill>
                <a:blip r:embed="rId3"/>
                <a:stretch>
                  <a:fillRect l="-1043" t="-2241" r="-1855" b="-140"/>
                </a:stretch>
              </a:blipFill>
            </p:spPr>
            <p:txBody>
              <a:bodyPr/>
              <a:lstStyle/>
              <a:p>
                <a:r>
                  <a:rPr lang="fr-FR">
                    <a:noFill/>
                  </a:rPr>
                  <a:t> </a:t>
                </a:r>
              </a:p>
            </p:txBody>
          </p:sp>
        </mc:Fallback>
      </mc:AlternateContent>
    </p:spTree>
    <p:extLst>
      <p:ext uri="{BB962C8B-B14F-4D97-AF65-F5344CB8AC3E}">
        <p14:creationId xmlns:p14="http://schemas.microsoft.com/office/powerpoint/2010/main" val="163108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sz="4400" dirty="0">
                <a:effectLst/>
                <a:latin typeface="Times New Roman" panose="02020603050405020304" pitchFamily="18" charset="0"/>
                <a:ea typeface="Times" panose="02020603050405020304" pitchFamily="18" charset="0"/>
              </a:rPr>
              <a:t>Maximisation sélective des otoémissions acoustiques </a:t>
            </a:r>
            <a:endParaRPr lang="en-US" dirty="0"/>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66E99BF5-8033-4041-9612-F81CEB905268}"/>
                  </a:ext>
                </a:extLst>
              </p:cNvPr>
              <p:cNvSpPr>
                <a:spLocks noGrp="1"/>
              </p:cNvSpPr>
              <p:nvPr>
                <p:ph idx="1"/>
              </p:nvPr>
            </p:nvSpPr>
            <p:spPr/>
            <p:txBody>
              <a:bodyPr>
                <a:normAutofit/>
              </a:bodyPr>
              <a:lstStyle/>
              <a:p>
                <a:r>
                  <a:rPr lang="fr-FR" dirty="0"/>
                  <a:t>En somme : cette prédilection pour l’intervalle associé à ce rapport fréquentiel constituerait un universel perceptif mélodique. </a:t>
                </a:r>
              </a:p>
              <a:p>
                <a:r>
                  <a:rPr lang="fr-FR" dirty="0"/>
                  <a:t>Mais ce rapport, plutôt que de correspondre à la quinte, renvoie très précisément à l’intervalle de tierce moyenne/neutre ou </a:t>
                </a:r>
                <a:r>
                  <a:rPr lang="fr-FR" i="1" dirty="0" err="1"/>
                  <a:t>zalzalienne</a:t>
                </a:r>
                <a:r>
                  <a:rPr lang="fr-FR" dirty="0"/>
                  <a:t> (Abou Mrad, 2005) (3</a:t>
                </a:r>
                <a:r>
                  <a:rPr lang="fr-FR" baseline="30000" dirty="0"/>
                  <a:t>ce</a:t>
                </a:r>
                <a:r>
                  <a:rPr lang="fr-FR" dirty="0"/>
                  <a:t>n, doté du rapport fréquentiel 1,22 (</a:t>
                </a:r>
                <a14:m>
                  <m:oMath xmlns:m="http://schemas.openxmlformats.org/officeDocument/2006/math">
                    <m:rad>
                      <m:radPr>
                        <m:degHide m:val="on"/>
                        <m:ctrlPr>
                          <a:rPr lang="fr-FR" i="1">
                            <a:latin typeface="Cambria Math" panose="02040503050406030204" pitchFamily="18" charset="0"/>
                          </a:rPr>
                        </m:ctrlPr>
                      </m:radPr>
                      <m:deg/>
                      <m:e>
                        <m:r>
                          <a:rPr lang="fr-FR" i="1">
                            <a:latin typeface="Cambria Math" panose="02040503050406030204" pitchFamily="18" charset="0"/>
                          </a:rPr>
                          <m:t>3/2</m:t>
                        </m:r>
                      </m:e>
                    </m:rad>
                  </m:oMath>
                </a14:m>
                <a:r>
                  <a:rPr lang="fr-FR" dirty="0"/>
                  <a:t>)), qui divise la quinte juste (de rapport fréquentiel 3/2) en deux parts égales, par exemple </a:t>
                </a:r>
                <a:r>
                  <a:rPr lang="fr-FR" i="1" dirty="0"/>
                  <a:t>do-sol = do-</a:t>
                </a:r>
                <a:r>
                  <a:rPr lang="fr-FR" i="1" dirty="0" err="1"/>
                  <a:t>mi</a:t>
                </a:r>
                <a:r>
                  <a:rPr lang="fr-FR" i="1" baseline="30000" dirty="0" err="1"/>
                  <a:t>db</a:t>
                </a:r>
                <a:r>
                  <a:rPr lang="fr-FR" i="1" dirty="0"/>
                  <a:t> + </a:t>
                </a:r>
                <a:r>
                  <a:rPr lang="fr-FR" i="1" dirty="0" err="1"/>
                  <a:t>mi</a:t>
                </a:r>
                <a:r>
                  <a:rPr lang="fr-FR" i="1" baseline="30000" dirty="0" err="1"/>
                  <a:t>db</a:t>
                </a:r>
                <a:r>
                  <a:rPr lang="fr-FR" i="1" dirty="0"/>
                  <a:t>-sol</a:t>
                </a:r>
                <a:r>
                  <a:rPr lang="fr-FR" dirty="0"/>
                  <a:t>, soit :</a:t>
                </a:r>
              </a:p>
              <a:p>
                <a14:m>
                  <m:oMath xmlns:m="http://schemas.openxmlformats.org/officeDocument/2006/math">
                    <m:sSup>
                      <m:sSupPr>
                        <m:ctrlPr>
                          <a:rPr lang="fr-FR" i="1">
                            <a:latin typeface="Cambria Math" panose="02040503050406030204" pitchFamily="18" charset="0"/>
                          </a:rPr>
                        </m:ctrlPr>
                      </m:sSupPr>
                      <m:e>
                        <m:f>
                          <m:fPr>
                            <m:ctrlPr>
                              <a:rPr lang="fr-FR" i="1">
                                <a:latin typeface="Cambria Math" panose="02040503050406030204" pitchFamily="18" charset="0"/>
                              </a:rPr>
                            </m:ctrlPr>
                          </m:fPr>
                          <m:num>
                            <m:sSub>
                              <m:sSubPr>
                                <m:ctrlPr>
                                  <a:rPr lang="fr-FR" i="1">
                                    <a:latin typeface="Cambria Math" panose="02040503050406030204" pitchFamily="18" charset="0"/>
                                  </a:rPr>
                                </m:ctrlPr>
                              </m:sSubPr>
                              <m:e>
                                <m:r>
                                  <a:rPr lang="fr-FR" i="1">
                                    <a:latin typeface="Cambria Math" panose="02040503050406030204" pitchFamily="18" charset="0"/>
                                  </a:rPr>
                                  <m:t>𝑓</m:t>
                                </m:r>
                              </m:e>
                              <m:sub>
                                <m:r>
                                  <a:rPr lang="fr-FR" i="1">
                                    <a:latin typeface="Cambria Math" panose="02040503050406030204" pitchFamily="18" charset="0"/>
                                  </a:rPr>
                                  <m:t>2</m:t>
                                </m:r>
                              </m:sub>
                            </m:sSub>
                          </m:num>
                          <m:den>
                            <m:sSub>
                              <m:sSubPr>
                                <m:ctrlPr>
                                  <a:rPr lang="fr-FR" i="1">
                                    <a:latin typeface="Cambria Math" panose="02040503050406030204" pitchFamily="18" charset="0"/>
                                  </a:rPr>
                                </m:ctrlPr>
                              </m:sSubPr>
                              <m:e>
                                <m:r>
                                  <a:rPr lang="fr-FR" i="1">
                                    <a:latin typeface="Cambria Math" panose="02040503050406030204" pitchFamily="18" charset="0"/>
                                  </a:rPr>
                                  <m:t>𝑓</m:t>
                                </m:r>
                              </m:e>
                              <m:sub>
                                <m:r>
                                  <a:rPr lang="fr-FR" i="1">
                                    <a:latin typeface="Cambria Math" panose="02040503050406030204" pitchFamily="18" charset="0"/>
                                  </a:rPr>
                                  <m:t>1</m:t>
                                </m:r>
                              </m:sub>
                            </m:sSub>
                          </m:den>
                        </m:f>
                        <m:r>
                          <a:rPr lang="fr-FR" i="1">
                            <a:latin typeface="Cambria Math" panose="02040503050406030204" pitchFamily="18" charset="0"/>
                          </a:rPr>
                          <m:t>=(</m:t>
                        </m:r>
                        <m:f>
                          <m:fPr>
                            <m:ctrlPr>
                              <a:rPr lang="fr-FR" i="1">
                                <a:latin typeface="Cambria Math" panose="02040503050406030204" pitchFamily="18" charset="0"/>
                              </a:rPr>
                            </m:ctrlPr>
                          </m:fPr>
                          <m:num>
                            <m:r>
                              <a:rPr lang="fr-FR" i="1">
                                <a:latin typeface="Cambria Math" panose="02040503050406030204" pitchFamily="18" charset="0"/>
                              </a:rPr>
                              <m:t>3</m:t>
                            </m:r>
                          </m:num>
                          <m:den>
                            <m:r>
                              <a:rPr lang="fr-FR" i="1">
                                <a:latin typeface="Cambria Math" panose="02040503050406030204" pitchFamily="18" charset="0"/>
                              </a:rPr>
                              <m:t>2</m:t>
                            </m:r>
                          </m:den>
                        </m:f>
                        <m:r>
                          <a:rPr lang="fr-FR" i="1">
                            <a:latin typeface="Cambria Math" panose="02040503050406030204" pitchFamily="18" charset="0"/>
                          </a:rPr>
                          <m:t>)</m:t>
                        </m:r>
                      </m:e>
                      <m:sup>
                        <m:f>
                          <m:fPr>
                            <m:ctrlPr>
                              <a:rPr lang="fr-FR" i="1">
                                <a:latin typeface="Cambria Math" panose="02040503050406030204" pitchFamily="18" charset="0"/>
                              </a:rPr>
                            </m:ctrlPr>
                          </m:fPr>
                          <m:num>
                            <m:r>
                              <a:rPr lang="fr-FR" i="1">
                                <a:latin typeface="Cambria Math" panose="02040503050406030204" pitchFamily="18" charset="0"/>
                              </a:rPr>
                              <m:t>1</m:t>
                            </m:r>
                          </m:num>
                          <m:den>
                            <m:r>
                              <a:rPr lang="fr-FR" i="1">
                                <a:latin typeface="Cambria Math" panose="02040503050406030204" pitchFamily="18" charset="0"/>
                              </a:rPr>
                              <m:t>2</m:t>
                            </m:r>
                          </m:den>
                        </m:f>
                      </m:sup>
                    </m:sSup>
                    <m:r>
                      <a:rPr lang="fr-FR" i="1">
                        <a:latin typeface="Cambria Math" panose="02040503050406030204" pitchFamily="18" charset="0"/>
                      </a:rPr>
                      <m:t>=1,22</m:t>
                    </m:r>
                  </m:oMath>
                </a14:m>
                <a:r>
                  <a:rPr lang="fr-FR" dirty="0"/>
                  <a:t> et </a:t>
                </a:r>
                <a14:m>
                  <m:oMath xmlns:m="http://schemas.openxmlformats.org/officeDocument/2006/math">
                    <m:r>
                      <a:rPr lang="fr-FR" i="1">
                        <a:latin typeface="Cambria Math" panose="02040503050406030204" pitchFamily="18" charset="0"/>
                      </a:rPr>
                      <m:t>𝑣𝑎𝑙</m:t>
                    </m:r>
                    <m:d>
                      <m:dPr>
                        <m:ctrlPr>
                          <a:rPr lang="fr-FR" i="1">
                            <a:latin typeface="Cambria Math" panose="02040503050406030204" pitchFamily="18" charset="0"/>
                          </a:rPr>
                        </m:ctrlPr>
                      </m:dPr>
                      <m:e>
                        <m:r>
                          <m:rPr>
                            <m:sty m:val="p"/>
                          </m:rPr>
                          <a:rPr lang="fr-FR">
                            <a:latin typeface="Cambria Math" panose="02040503050406030204" pitchFamily="18" charset="0"/>
                          </a:rPr>
                          <m:t>tierce</m:t>
                        </m:r>
                        <m:r>
                          <a:rPr lang="fr-FR">
                            <a:latin typeface="Cambria Math" panose="02040503050406030204" pitchFamily="18" charset="0"/>
                          </a:rPr>
                          <m:t> </m:t>
                        </m:r>
                        <m:r>
                          <m:rPr>
                            <m:sty m:val="p"/>
                          </m:rPr>
                          <a:rPr lang="fr-FR">
                            <a:latin typeface="Cambria Math" panose="02040503050406030204" pitchFamily="18" charset="0"/>
                          </a:rPr>
                          <m:t>moyenne</m:t>
                        </m:r>
                      </m:e>
                    </m:d>
                    <m:r>
                      <a:rPr lang="fr-FR" i="1">
                        <a:latin typeface="Cambria Math" panose="02040503050406030204" pitchFamily="18" charset="0"/>
                      </a:rPr>
                      <m:t>=</m:t>
                    </m:r>
                    <m:f>
                      <m:fPr>
                        <m:ctrlPr>
                          <a:rPr lang="fr-FR" i="1">
                            <a:latin typeface="Cambria Math" panose="02040503050406030204" pitchFamily="18" charset="0"/>
                          </a:rPr>
                        </m:ctrlPr>
                      </m:fPr>
                      <m:num>
                        <m:r>
                          <a:rPr lang="fr-FR" i="1">
                            <a:latin typeface="Cambria Math" panose="02040503050406030204" pitchFamily="18" charset="0"/>
                          </a:rPr>
                          <m:t>1</m:t>
                        </m:r>
                      </m:num>
                      <m:den>
                        <m:r>
                          <a:rPr lang="fr-FR" i="1">
                            <a:latin typeface="Cambria Math" panose="02040503050406030204" pitchFamily="18" charset="0"/>
                          </a:rPr>
                          <m:t>2</m:t>
                        </m:r>
                      </m:den>
                    </m:f>
                    <m:r>
                      <a:rPr lang="fr-FR" i="1">
                        <a:latin typeface="Cambria Math" panose="02040503050406030204" pitchFamily="18" charset="0"/>
                      </a:rPr>
                      <m:t>𝑣𝑎𝑙</m:t>
                    </m:r>
                    <m:d>
                      <m:dPr>
                        <m:ctrlPr>
                          <a:rPr lang="fr-FR" i="1">
                            <a:latin typeface="Cambria Math" panose="02040503050406030204" pitchFamily="18" charset="0"/>
                          </a:rPr>
                        </m:ctrlPr>
                      </m:dPr>
                      <m:e>
                        <m:r>
                          <m:rPr>
                            <m:sty m:val="p"/>
                          </m:rPr>
                          <a:rPr lang="fr-FR">
                            <a:latin typeface="Cambria Math" panose="02040503050406030204" pitchFamily="18" charset="0"/>
                          </a:rPr>
                          <m:t>quinte</m:t>
                        </m:r>
                      </m:e>
                    </m:d>
                    <m:r>
                      <a:rPr lang="fr-FR" i="1">
                        <a:latin typeface="Cambria Math" panose="02040503050406030204" pitchFamily="18" charset="0"/>
                      </a:rPr>
                      <m:t>=</m:t>
                    </m:r>
                    <m:f>
                      <m:fPr>
                        <m:ctrlPr>
                          <a:rPr lang="fr-FR" i="1">
                            <a:latin typeface="Cambria Math" panose="02040503050406030204" pitchFamily="18" charset="0"/>
                          </a:rPr>
                        </m:ctrlPr>
                      </m:fPr>
                      <m:num>
                        <m:r>
                          <a:rPr lang="fr-FR" i="1">
                            <a:latin typeface="Cambria Math" panose="02040503050406030204" pitchFamily="18" charset="0"/>
                          </a:rPr>
                          <m:t>1</m:t>
                        </m:r>
                      </m:num>
                      <m:den>
                        <m:r>
                          <a:rPr lang="fr-FR" i="1">
                            <a:latin typeface="Cambria Math" panose="02040503050406030204" pitchFamily="18" charset="0"/>
                          </a:rPr>
                          <m:t>2</m:t>
                        </m:r>
                      </m:den>
                    </m:f>
                    <m:r>
                      <a:rPr lang="fr-FR" i="1">
                        <a:latin typeface="Cambria Math" panose="02040503050406030204" pitchFamily="18" charset="0"/>
                      </a:rPr>
                      <m:t>∗700=350</m:t>
                    </m:r>
                    <m:r>
                      <a:rPr lang="fr-FR" i="1">
                        <a:latin typeface="Cambria Math" panose="02040503050406030204" pitchFamily="18" charset="0"/>
                      </a:rPr>
                      <m:t>𝑐</m:t>
                    </m:r>
                  </m:oMath>
                </a14:m>
                <a:r>
                  <a:rPr lang="fr-FR" dirty="0"/>
                  <a:t>. </a:t>
                </a:r>
              </a:p>
            </p:txBody>
          </p:sp>
        </mc:Choice>
        <mc:Fallback xmlns="">
          <p:sp>
            <p:nvSpPr>
              <p:cNvPr id="3" name="Espace réservé du contenu 2">
                <a:extLst>
                  <a:ext uri="{FF2B5EF4-FFF2-40B4-BE49-F238E27FC236}">
                    <a16:creationId xmlns:a16="http://schemas.microsoft.com/office/drawing/2014/main" id="{66E99BF5-8033-4041-9612-F81CEB905268}"/>
                  </a:ext>
                </a:extLst>
              </p:cNvPr>
              <p:cNvSpPr>
                <a:spLocks noGrp="1" noRot="1" noChangeAspect="1" noMove="1" noResize="1" noEditPoints="1" noAdjustHandles="1" noChangeArrowheads="1" noChangeShapeType="1" noTextEdit="1"/>
              </p:cNvSpPr>
              <p:nvPr>
                <p:ph idx="1"/>
              </p:nvPr>
            </p:nvSpPr>
            <p:spPr>
              <a:blipFill>
                <a:blip r:embed="rId3"/>
                <a:stretch>
                  <a:fillRect l="-1043" t="-2241"/>
                </a:stretch>
              </a:blipFill>
            </p:spPr>
            <p:txBody>
              <a:bodyPr/>
              <a:lstStyle/>
              <a:p>
                <a:r>
                  <a:rPr lang="fr-FR">
                    <a:noFill/>
                  </a:rPr>
                  <a:t> </a:t>
                </a:r>
              </a:p>
            </p:txBody>
          </p:sp>
        </mc:Fallback>
      </mc:AlternateContent>
    </p:spTree>
    <p:extLst>
      <p:ext uri="{BB962C8B-B14F-4D97-AF65-F5344CB8AC3E}">
        <p14:creationId xmlns:p14="http://schemas.microsoft.com/office/powerpoint/2010/main" val="385066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lstStyle/>
          <a:p>
            <a:pPr lvl="0"/>
            <a:r>
              <a:rPr lang="fr-FR" dirty="0"/>
              <a:t>Introduction</a:t>
            </a:r>
            <a:endParaRPr lang="en-US"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a:xfrm>
            <a:off x="838200" y="1825624"/>
            <a:ext cx="10515600" cy="5032375"/>
          </a:xfrm>
        </p:spPr>
        <p:txBody>
          <a:bodyPr>
            <a:normAutofit/>
          </a:bodyPr>
          <a:lstStyle/>
          <a:p>
            <a:r>
              <a:rPr lang="fr-FR" dirty="0"/>
              <a:t>Musicalité</a:t>
            </a:r>
          </a:p>
          <a:p>
            <a:r>
              <a:rPr lang="fr-FR" dirty="0"/>
              <a:t>La première partie s’intéresse à la musicalité en tant que faculté universelle et innée, qui s’exprime notamment par une mélodicité faite de discrétisation et de hiérarchisation des hauteurs mélodiques, et ce, à l’aune de l’observation du processus sensoriel et neurocognitif de l’encodage de ces hauteurs. </a:t>
            </a:r>
          </a:p>
        </p:txBody>
      </p:sp>
    </p:spTree>
    <p:extLst>
      <p:ext uri="{BB962C8B-B14F-4D97-AF65-F5344CB8AC3E}">
        <p14:creationId xmlns:p14="http://schemas.microsoft.com/office/powerpoint/2010/main" val="208818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sz="4400" dirty="0">
                <a:effectLst/>
                <a:latin typeface="Times New Roman" panose="02020603050405020304" pitchFamily="18" charset="0"/>
                <a:ea typeface="Times" panose="02020603050405020304" pitchFamily="18" charset="0"/>
              </a:rPr>
              <a:t>Maximisation sélective des otoémissions acoustiques </a:t>
            </a:r>
            <a:endParaRPr lang="en-US" dirty="0"/>
          </a:p>
        </p:txBody>
      </p:sp>
      <p:sp>
        <p:nvSpPr>
          <p:cNvPr id="3" name="Espace réservé du contenu 2">
            <a:extLst>
              <a:ext uri="{FF2B5EF4-FFF2-40B4-BE49-F238E27FC236}">
                <a16:creationId xmlns:a16="http://schemas.microsoft.com/office/drawing/2014/main" id="{66E99BF5-8033-4041-9612-F81CEB905268}"/>
              </a:ext>
            </a:extLst>
          </p:cNvPr>
          <p:cNvSpPr>
            <a:spLocks noGrp="1"/>
          </p:cNvSpPr>
          <p:nvPr>
            <p:ph idx="1"/>
          </p:nvPr>
        </p:nvSpPr>
        <p:spPr/>
        <p:txBody>
          <a:bodyPr>
            <a:normAutofit fontScale="92500"/>
          </a:bodyPr>
          <a:lstStyle/>
          <a:p>
            <a:r>
              <a:rPr lang="fr-FR" dirty="0"/>
              <a:t>En somme, il est permis de considérer cette tierce moyenne comme étant l’intervalle optimum qui maximise l’intensité des OAM et ce, indépendamment de toute contextualisation culturelle (Abou Mrad, 2012, 2016, p. 506‑508). </a:t>
            </a:r>
          </a:p>
          <a:p>
            <a:r>
              <a:rPr lang="fr-FR" dirty="0"/>
              <a:t>Aussi ces OAM reflètent-elles directement l’activité de préamplification du signal sonore qu’assument les CCE à l’égard des cellules sensorielles CCI. </a:t>
            </a:r>
          </a:p>
          <a:p>
            <a:r>
              <a:rPr lang="fr-FR" dirty="0"/>
              <a:t>Et cette activité est fondamentale dans le processus neurocognitif (système efférent </a:t>
            </a:r>
            <a:r>
              <a:rPr lang="fr-FR" dirty="0" err="1"/>
              <a:t>olivocochléaire</a:t>
            </a:r>
            <a:r>
              <a:rPr lang="fr-FR" dirty="0"/>
              <a:t>) de sélectivité auditive (amplification préférentielle de certaines fréquences et masquage des autres), qui a pour fonction de faire émerger, sur fond de « bruit », les informations acoustiques pertinentes. </a:t>
            </a:r>
          </a:p>
        </p:txBody>
      </p:sp>
    </p:spTree>
    <p:extLst>
      <p:ext uri="{BB962C8B-B14F-4D97-AF65-F5344CB8AC3E}">
        <p14:creationId xmlns:p14="http://schemas.microsoft.com/office/powerpoint/2010/main" val="237310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sz="4400" dirty="0">
                <a:effectLst/>
                <a:latin typeface="Times New Roman" panose="02020603050405020304" pitchFamily="18" charset="0"/>
                <a:ea typeface="Times" panose="02020603050405020304" pitchFamily="18" charset="0"/>
              </a:rPr>
              <a:t>Maximisation sélective des otoémissions acoustiques </a:t>
            </a:r>
            <a:endParaRPr lang="en-US" dirty="0"/>
          </a:p>
        </p:txBody>
      </p:sp>
      <p:sp>
        <p:nvSpPr>
          <p:cNvPr id="3" name="Espace réservé du contenu 2">
            <a:extLst>
              <a:ext uri="{FF2B5EF4-FFF2-40B4-BE49-F238E27FC236}">
                <a16:creationId xmlns:a16="http://schemas.microsoft.com/office/drawing/2014/main" id="{66E99BF5-8033-4041-9612-F81CEB905268}"/>
              </a:ext>
            </a:extLst>
          </p:cNvPr>
          <p:cNvSpPr>
            <a:spLocks noGrp="1"/>
          </p:cNvSpPr>
          <p:nvPr>
            <p:ph idx="1"/>
          </p:nvPr>
        </p:nvSpPr>
        <p:spPr/>
        <p:txBody>
          <a:bodyPr>
            <a:normAutofit fontScale="92500" lnSpcReduction="20000"/>
          </a:bodyPr>
          <a:lstStyle/>
          <a:p>
            <a:r>
              <a:rPr lang="fr-FR" dirty="0"/>
              <a:t>Et cette activité est fondamentale dans le processus neurocognitif (système efférent </a:t>
            </a:r>
            <a:r>
              <a:rPr lang="fr-FR" dirty="0" err="1"/>
              <a:t>olivocochléaire</a:t>
            </a:r>
            <a:r>
              <a:rPr lang="fr-FR" dirty="0"/>
              <a:t>) de sélectivité auditive (amplification préférentielle de certaines fréquences et masquage des autres), qui a pour fonction de faire émerger, sur fond de « bruit », les informations acoustiques pertinentes. </a:t>
            </a:r>
          </a:p>
          <a:p>
            <a:r>
              <a:rPr lang="fr-FR" dirty="0"/>
              <a:t>Ces observations conduisent à considérer l’intervalle de tierce comme étant l’« entrée » psychoacoustique ou stimulus mélodique optimum qui maximise automatiquement sa « sortie » cognitive (Abou Mrad, 2016, p. 508). </a:t>
            </a:r>
          </a:p>
          <a:p>
            <a:pPr hangingPunct="0"/>
            <a:r>
              <a:rPr lang="fr-FR" dirty="0"/>
              <a:t>Par son action bimodale, le système auditif descendant permettrait non seulement, un ajustement « en temps réel » du message auditif ascendant, mais également, une amélioration des capacités de traitement et de perception des stimuli auditifs » (Perrot, 2010, p. 15).</a:t>
            </a:r>
          </a:p>
        </p:txBody>
      </p:sp>
    </p:spTree>
    <p:extLst>
      <p:ext uri="{BB962C8B-B14F-4D97-AF65-F5344CB8AC3E}">
        <p14:creationId xmlns:p14="http://schemas.microsoft.com/office/powerpoint/2010/main" val="99170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sz="4400" dirty="0">
                <a:effectLst/>
                <a:latin typeface="Times New Roman" panose="02020603050405020304" pitchFamily="18" charset="0"/>
                <a:ea typeface="Times" panose="02020603050405020304" pitchFamily="18" charset="0"/>
              </a:rPr>
              <a:t>Maximisation sélective des otoémissions acoustiques </a:t>
            </a:r>
            <a:endParaRPr lang="en-US" dirty="0"/>
          </a:p>
        </p:txBody>
      </p:sp>
      <p:sp>
        <p:nvSpPr>
          <p:cNvPr id="3" name="Espace réservé du contenu 2">
            <a:extLst>
              <a:ext uri="{FF2B5EF4-FFF2-40B4-BE49-F238E27FC236}">
                <a16:creationId xmlns:a16="http://schemas.microsoft.com/office/drawing/2014/main" id="{66E99BF5-8033-4041-9612-F81CEB905268}"/>
              </a:ext>
            </a:extLst>
          </p:cNvPr>
          <p:cNvSpPr>
            <a:spLocks noGrp="1"/>
          </p:cNvSpPr>
          <p:nvPr>
            <p:ph idx="1"/>
          </p:nvPr>
        </p:nvSpPr>
        <p:spPr/>
        <p:txBody>
          <a:bodyPr>
            <a:normAutofit/>
          </a:bodyPr>
          <a:lstStyle/>
          <a:p>
            <a:r>
              <a:rPr lang="fr-FR" dirty="0"/>
              <a:t>Cela semble faire de la tierce </a:t>
            </a:r>
            <a:r>
              <a:rPr lang="fr-FR" i="1" dirty="0" err="1"/>
              <a:t>zalzalienne</a:t>
            </a:r>
            <a:r>
              <a:rPr lang="fr-FR" dirty="0"/>
              <a:t> (par exemple </a:t>
            </a:r>
            <a:r>
              <a:rPr lang="fr-FR" i="1" dirty="0"/>
              <a:t>do-</a:t>
            </a:r>
            <a:r>
              <a:rPr lang="fr-FR" i="1" dirty="0" err="1"/>
              <a:t>mi</a:t>
            </a:r>
            <a:r>
              <a:rPr lang="fr-FR" i="1" baseline="30000" dirty="0" err="1"/>
              <a:t>db</a:t>
            </a:r>
            <a:r>
              <a:rPr lang="fr-FR" dirty="0"/>
              <a:t>) l’objet d’une préférence neurocognitive notable au sein du système neurosensoriel humain. </a:t>
            </a:r>
          </a:p>
          <a:p>
            <a:r>
              <a:rPr lang="fr-FR" dirty="0"/>
              <a:t>Mais les rapports fréquentiels des intervalles de tierce mineure (autour de 1,2, soit environ 300 c, par exemple </a:t>
            </a:r>
            <a:r>
              <a:rPr lang="fr-FR" i="1" dirty="0"/>
              <a:t>do-</a:t>
            </a:r>
            <a:r>
              <a:rPr lang="fr-FR" i="1" dirty="0" err="1"/>
              <a:t>mi</a:t>
            </a:r>
            <a:r>
              <a:rPr lang="fr-FR" i="1" baseline="30000" dirty="0" err="1"/>
              <a:t>b</a:t>
            </a:r>
            <a:r>
              <a:rPr lang="fr-FR" dirty="0"/>
              <a:t> ou </a:t>
            </a:r>
            <a:r>
              <a:rPr lang="fr-FR" i="1" dirty="0"/>
              <a:t>ré-fa</a:t>
            </a:r>
            <a:r>
              <a:rPr lang="fr-FR" dirty="0"/>
              <a:t>) et de tierce majeure (autour de 1,25, soit environ 400 c, par exemple </a:t>
            </a:r>
            <a:r>
              <a:rPr lang="fr-FR" i="1" dirty="0"/>
              <a:t>do-mi</a:t>
            </a:r>
            <a:r>
              <a:rPr lang="fr-FR" dirty="0"/>
              <a:t> ou </a:t>
            </a:r>
            <a:r>
              <a:rPr lang="fr-FR" i="1" dirty="0"/>
              <a:t>fa-la</a:t>
            </a:r>
            <a:r>
              <a:rPr lang="fr-FR" dirty="0"/>
              <a:t>), ne s’écartent de la valeur optimale de 1,22 (350 c) que de près de 2 % (en fait, environ 50 c). </a:t>
            </a:r>
          </a:p>
        </p:txBody>
      </p:sp>
    </p:spTree>
    <p:extLst>
      <p:ext uri="{BB962C8B-B14F-4D97-AF65-F5344CB8AC3E}">
        <p14:creationId xmlns:p14="http://schemas.microsoft.com/office/powerpoint/2010/main" val="221568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sz="4400" dirty="0">
                <a:effectLst/>
                <a:latin typeface="Times New Roman" panose="02020603050405020304" pitchFamily="18" charset="0"/>
                <a:ea typeface="Times" panose="02020603050405020304" pitchFamily="18" charset="0"/>
              </a:rPr>
              <a:t>Maximisation sélective des otoémissions acoustiques </a:t>
            </a:r>
            <a:endParaRPr lang="en-US" dirty="0"/>
          </a:p>
        </p:txBody>
      </p:sp>
      <p:sp>
        <p:nvSpPr>
          <p:cNvPr id="3" name="Espace réservé du contenu 2">
            <a:extLst>
              <a:ext uri="{FF2B5EF4-FFF2-40B4-BE49-F238E27FC236}">
                <a16:creationId xmlns:a16="http://schemas.microsoft.com/office/drawing/2014/main" id="{66E99BF5-8033-4041-9612-F81CEB905268}"/>
              </a:ext>
            </a:extLst>
          </p:cNvPr>
          <p:cNvSpPr>
            <a:spLocks noGrp="1"/>
          </p:cNvSpPr>
          <p:nvPr>
            <p:ph idx="1"/>
          </p:nvPr>
        </p:nvSpPr>
        <p:spPr/>
        <p:txBody>
          <a:bodyPr>
            <a:normAutofit fontScale="85000" lnSpcReduction="10000"/>
          </a:bodyPr>
          <a:lstStyle/>
          <a:p>
            <a:r>
              <a:rPr lang="fr-FR" dirty="0"/>
              <a:t>Il apparaît donc une hiérarchie neurocognitive parmi les intervalles mélodiques, conférant une prépondérance sélective à la tierce moyenne, suivie en cela par la tierce mineure et la tierce majeure, puis par la tierce minime (environ 260 c, par exemple </a:t>
            </a:r>
            <a:r>
              <a:rPr lang="fr-FR" i="1" dirty="0"/>
              <a:t>sol-</a:t>
            </a:r>
            <a:r>
              <a:rPr lang="fr-FR" i="1" dirty="0" err="1"/>
              <a:t>si</a:t>
            </a:r>
            <a:r>
              <a:rPr lang="fr-FR" i="1" baseline="30000" dirty="0" err="1"/>
              <a:t>bdb</a:t>
            </a:r>
            <a:r>
              <a:rPr lang="fr-FR" dirty="0"/>
              <a:t>), sachant que les autres intervalles bénéficient d’une prédilection neurosensorielle moindre. Les intervalles de quinte et de quarte peuvent néanmoins être considérés, dans certains cas, comme des dérivés de tierces (Abou Mrad, 2016, p. 508) : </a:t>
            </a:r>
          </a:p>
          <a:p>
            <a:pPr lvl="2"/>
            <a:r>
              <a:rPr lang="fr-FR" dirty="0"/>
              <a:t>par processus extensif ou d’excroissance, une quarte se substituant sous certaines conditions à une tierce (par exemple </a:t>
            </a:r>
            <a:r>
              <a:rPr lang="fr-FR" i="1" dirty="0" err="1"/>
              <a:t>do-mi</a:t>
            </a:r>
            <a:r>
              <a:rPr lang="fr-FR" i="1" baseline="30000" dirty="0" err="1"/>
              <a:t>b</a:t>
            </a:r>
            <a:r>
              <a:rPr lang="fr-FR" dirty="0" err="1"/>
              <a:t>→</a:t>
            </a:r>
            <a:r>
              <a:rPr lang="fr-FR" i="1" dirty="0" err="1"/>
              <a:t>do-fa</a:t>
            </a:r>
            <a:r>
              <a:rPr lang="fr-FR" dirty="0"/>
              <a:t>), ou </a:t>
            </a:r>
          </a:p>
          <a:p>
            <a:pPr lvl="2"/>
            <a:r>
              <a:rPr lang="fr-FR" dirty="0"/>
              <a:t>par processus combinatoire, la concaténation de deux tierces donnant lieu à une quinte (par exemple </a:t>
            </a:r>
            <a:r>
              <a:rPr lang="fr-FR" i="1" dirty="0"/>
              <a:t>do-</a:t>
            </a:r>
            <a:r>
              <a:rPr lang="fr-FR" i="1" dirty="0" err="1"/>
              <a:t>mi</a:t>
            </a:r>
            <a:r>
              <a:rPr lang="fr-FR" i="1" baseline="30000" dirty="0" err="1"/>
              <a:t>db</a:t>
            </a:r>
            <a:r>
              <a:rPr lang="fr-FR" i="1" dirty="0"/>
              <a:t> + </a:t>
            </a:r>
            <a:r>
              <a:rPr lang="fr-FR" i="1" dirty="0" err="1"/>
              <a:t>mi</a:t>
            </a:r>
            <a:r>
              <a:rPr lang="fr-FR" i="1" baseline="30000" dirty="0" err="1"/>
              <a:t>db</a:t>
            </a:r>
            <a:r>
              <a:rPr lang="fr-FR" i="1" dirty="0"/>
              <a:t>-sol = do-sol</a:t>
            </a:r>
            <a:r>
              <a:rPr lang="fr-FR" dirty="0"/>
              <a:t>), tandis que la réplication de la quinte ou double-tierce à l’octave inférieure institue la quarte (par exemple </a:t>
            </a:r>
            <a:r>
              <a:rPr lang="fr-FR" i="1" dirty="0"/>
              <a:t>do</a:t>
            </a:r>
            <a:r>
              <a:rPr lang="fr-FR" i="1" baseline="-25000" dirty="0"/>
              <a:t>3</a:t>
            </a:r>
            <a:r>
              <a:rPr lang="fr-FR" i="1" dirty="0"/>
              <a:t>-mi</a:t>
            </a:r>
            <a:r>
              <a:rPr lang="fr-FR" i="1" baseline="30000" dirty="0"/>
              <a:t>db</a:t>
            </a:r>
            <a:r>
              <a:rPr lang="fr-FR" i="1" baseline="-25000" dirty="0"/>
              <a:t>3</a:t>
            </a:r>
            <a:r>
              <a:rPr lang="fr-FR" i="1" dirty="0"/>
              <a:t>–sol</a:t>
            </a:r>
            <a:r>
              <a:rPr lang="fr-FR" i="1" baseline="-25000" dirty="0"/>
              <a:t>3</a:t>
            </a:r>
            <a:r>
              <a:rPr lang="fr-FR" i="1" dirty="0"/>
              <a:t> = sol</a:t>
            </a:r>
            <a:r>
              <a:rPr lang="fr-FR" i="1" baseline="-25000" dirty="0"/>
              <a:t>2</a:t>
            </a:r>
            <a:r>
              <a:rPr lang="fr-FR" i="1" dirty="0"/>
              <a:t>-do</a:t>
            </a:r>
            <a:r>
              <a:rPr lang="fr-FR" i="1" baseline="-25000" dirty="0"/>
              <a:t>3</a:t>
            </a:r>
            <a:r>
              <a:rPr lang="fr-FR" dirty="0"/>
              <a:t>). </a:t>
            </a:r>
          </a:p>
          <a:p>
            <a:r>
              <a:rPr lang="fr-FR" dirty="0"/>
              <a:t>Ces processus dérivationnels permettent ainsi à ces intervalles d’intégrer par un biais indirect le cadre de la propension neurocognitive pour la tierce, sans avoir à recourir à la théorie de la résonance.</a:t>
            </a:r>
          </a:p>
        </p:txBody>
      </p:sp>
    </p:spTree>
    <p:extLst>
      <p:ext uri="{BB962C8B-B14F-4D97-AF65-F5344CB8AC3E}">
        <p14:creationId xmlns:p14="http://schemas.microsoft.com/office/powerpoint/2010/main" val="385328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dirty="0"/>
              <a:t>Voies auditives</a:t>
            </a:r>
            <a:endParaRPr lang="en-US"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a:xfrm>
            <a:off x="838200" y="1825624"/>
            <a:ext cx="10515600" cy="4336637"/>
          </a:xfrm>
        </p:spPr>
        <p:txBody>
          <a:bodyPr>
            <a:normAutofit/>
          </a:bodyPr>
          <a:lstStyle/>
          <a:p>
            <a:r>
              <a:rPr lang="fr-FR" dirty="0"/>
              <a:t>Le message est véhiculé, au sein des voies auditives, d’abord par les fibres nerveuses du nerf </a:t>
            </a:r>
            <a:r>
              <a:rPr lang="fr-FR" dirty="0" err="1"/>
              <a:t>vestibulo</a:t>
            </a:r>
            <a:r>
              <a:rPr lang="fr-FR" dirty="0"/>
              <a:t>-cochléaire que relaient les synapses situées dans les noyaux sous-corticaux. </a:t>
            </a:r>
          </a:p>
          <a:p>
            <a:r>
              <a:rPr lang="fr-FR" dirty="0"/>
              <a:t>Ce message est transformé progressivement en vue de son traitement neurocognitif, tout en entrant en relation avec les noyaux des autres paires crâniennes et les centres (notamment le système limbique) correspondant aux fonctions végétatives. </a:t>
            </a:r>
          </a:p>
          <a:p>
            <a:r>
              <a:rPr lang="fr-FR" dirty="0"/>
              <a:t>On distingue la voie auditive primaire et la voie auditive non spécifique.</a:t>
            </a:r>
          </a:p>
        </p:txBody>
      </p:sp>
    </p:spTree>
    <p:extLst>
      <p:ext uri="{BB962C8B-B14F-4D97-AF65-F5344CB8AC3E}">
        <p14:creationId xmlns:p14="http://schemas.microsoft.com/office/powerpoint/2010/main" val="58805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a:xfrm>
            <a:off x="838200" y="7317"/>
            <a:ext cx="5469835" cy="575780"/>
          </a:xfrm>
        </p:spPr>
        <p:txBody>
          <a:bodyPr>
            <a:normAutofit fontScale="90000"/>
          </a:bodyPr>
          <a:lstStyle/>
          <a:p>
            <a:pPr lvl="0"/>
            <a:r>
              <a:rPr lang="fr-FR" dirty="0"/>
              <a:t>Voie auditive primaire</a:t>
            </a:r>
            <a:endParaRPr lang="en-US"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a:xfrm>
            <a:off x="1" y="583097"/>
            <a:ext cx="8839200" cy="6267587"/>
          </a:xfrm>
        </p:spPr>
        <p:txBody>
          <a:bodyPr>
            <a:noAutofit/>
          </a:bodyPr>
          <a:lstStyle/>
          <a:p>
            <a:pPr lvl="0"/>
            <a:r>
              <a:rPr lang="fr-FR" sz="1600" b="1" dirty="0"/>
              <a:t>Ganglion spiral :</a:t>
            </a:r>
            <a:r>
              <a:rPr lang="fr-FR" sz="1600" dirty="0"/>
              <a:t> constitué des corps cellulaires de cellules bipolaires de la cochlée, au démarrage du nerf cochléaire.</a:t>
            </a:r>
          </a:p>
          <a:p>
            <a:pPr lvl="0"/>
            <a:r>
              <a:rPr lang="fr-FR" sz="1600" b="1" dirty="0"/>
              <a:t>Noyau cochléaire :</a:t>
            </a:r>
            <a:r>
              <a:rPr lang="fr-FR" sz="1600" dirty="0"/>
              <a:t> premier relais, situé dans le bulbe rachidien (tronc cérébral).</a:t>
            </a:r>
          </a:p>
          <a:p>
            <a:pPr lvl="0"/>
            <a:r>
              <a:rPr lang="fr-FR" sz="1600" b="1" dirty="0"/>
              <a:t>Complexe olivaire supérieur :</a:t>
            </a:r>
            <a:r>
              <a:rPr lang="fr-FR" sz="1600" dirty="0"/>
              <a:t> situé dans le bulbe rachidien, du côté controlatéral, impliqué </a:t>
            </a:r>
          </a:p>
          <a:p>
            <a:pPr lvl="1"/>
            <a:r>
              <a:rPr lang="fr-FR" sz="1600" dirty="0"/>
              <a:t>dans l'analyse complexe et le filtrage de l'information auditive qui monte vers le cortex auditif, </a:t>
            </a:r>
          </a:p>
          <a:p>
            <a:pPr lvl="1"/>
            <a:r>
              <a:rPr lang="fr-FR" sz="1600" dirty="0"/>
              <a:t>dans l'élaboration de reflexes importants pour la survie de l'individu et la protection du système auditif, </a:t>
            </a:r>
          </a:p>
          <a:p>
            <a:pPr lvl="1"/>
            <a:r>
              <a:rPr lang="fr-FR" sz="1600" dirty="0"/>
              <a:t>dans la localisation binaurale de la source sonore, par comparaison des informations parvenant des deux oreilles.</a:t>
            </a:r>
          </a:p>
          <a:p>
            <a:pPr lvl="0"/>
            <a:r>
              <a:rPr lang="fr-FR" sz="1600" b="1" dirty="0"/>
              <a:t>Noyau du lemnisque latéral :</a:t>
            </a:r>
            <a:r>
              <a:rPr lang="fr-FR" sz="1600" dirty="0"/>
              <a:t> situé dans le mésencéphale, impliqué dans l’analyse de la durée et l’audition binaurale.</a:t>
            </a:r>
          </a:p>
          <a:p>
            <a:pPr lvl="0"/>
            <a:r>
              <a:rPr lang="fr-FR" sz="1600" b="1" dirty="0"/>
              <a:t>Colliculus inférieur :</a:t>
            </a:r>
            <a:r>
              <a:rPr lang="fr-FR" sz="1600" dirty="0"/>
              <a:t> situé dans le toit du mésencéphale, </a:t>
            </a:r>
          </a:p>
          <a:p>
            <a:pPr lvl="1"/>
            <a:r>
              <a:rPr lang="fr-FR" sz="1600" dirty="0"/>
              <a:t>noyau externe et dorsal, impliqué dans l'analyse complexe de l'information auditive (langage verbal) et dans l'identification de nouveaux sons, </a:t>
            </a:r>
          </a:p>
          <a:p>
            <a:pPr lvl="1"/>
            <a:r>
              <a:rPr lang="fr-FR" sz="1600" dirty="0"/>
              <a:t>noyau central, reçoit les informations de basses fréquences de l'oreille ipsilatérale et les aiguës de l'oreille controlatérale, échange les informations avec son homologue controlatéral via la commissure, participe à l'analyse des fréquences et décode les différences </a:t>
            </a:r>
            <a:r>
              <a:rPr lang="fr-FR" sz="1600" dirty="0" err="1"/>
              <a:t>interaurales</a:t>
            </a:r>
            <a:r>
              <a:rPr lang="fr-FR" sz="1600" dirty="0"/>
              <a:t> d'intensité et de temps, en même temps qu’il peut initier un comportement défensif en réponse à des stimuli menaçants.</a:t>
            </a:r>
          </a:p>
          <a:p>
            <a:pPr lvl="0"/>
            <a:r>
              <a:rPr lang="fr-FR" sz="1600" b="1" dirty="0"/>
              <a:t>Corps genouillé médian ou thalamus auditif :</a:t>
            </a:r>
            <a:r>
              <a:rPr lang="fr-FR" sz="1600" dirty="0"/>
              <a:t> </a:t>
            </a:r>
          </a:p>
          <a:p>
            <a:pPr lvl="1"/>
            <a:r>
              <a:rPr lang="fr-FR" sz="1600" dirty="0"/>
              <a:t>la zone ventrale (tonotopique) participe à l'analyse des fréquences, tout en intégrant la latence et l'intensité des messages,</a:t>
            </a:r>
          </a:p>
          <a:p>
            <a:pPr lvl="1"/>
            <a:r>
              <a:rPr lang="fr-FR" sz="1600" dirty="0"/>
              <a:t>la zone dorsale (non-tonotopique) joue un rôle dans l'intégration sensorielle.</a:t>
            </a:r>
          </a:p>
        </p:txBody>
      </p:sp>
      <p:pic>
        <p:nvPicPr>
          <p:cNvPr id="4" name="Image 3" descr="Voies auditives primaires">
            <a:extLst>
              <a:ext uri="{FF2B5EF4-FFF2-40B4-BE49-F238E27FC236}">
                <a16:creationId xmlns:a16="http://schemas.microsoft.com/office/drawing/2014/main" id="{426416FA-2F72-411A-8A00-10ED8640274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839201" y="-2694"/>
            <a:ext cx="3354255" cy="6853378"/>
          </a:xfrm>
          <a:prstGeom prst="rect">
            <a:avLst/>
          </a:prstGeom>
          <a:noFill/>
          <a:ln>
            <a:noFill/>
          </a:ln>
        </p:spPr>
      </p:pic>
    </p:spTree>
    <p:extLst>
      <p:ext uri="{BB962C8B-B14F-4D97-AF65-F5344CB8AC3E}">
        <p14:creationId xmlns:p14="http://schemas.microsoft.com/office/powerpoint/2010/main" val="358649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dirty="0"/>
              <a:t>Voie auditive non spécifique</a:t>
            </a:r>
            <a:endParaRPr lang="en-US"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a:xfrm>
            <a:off x="838200" y="1825624"/>
            <a:ext cx="10515600" cy="4336637"/>
          </a:xfrm>
        </p:spPr>
        <p:txBody>
          <a:bodyPr>
            <a:normAutofit lnSpcReduction="10000"/>
          </a:bodyPr>
          <a:lstStyle/>
          <a:p>
            <a:r>
              <a:rPr lang="fr-FR" dirty="0"/>
              <a:t>À partir des noyaux cochléaires, de petites fibres rejoignent la voie réticulaire ascendante commune à toutes les modalités sensorielles, avec des relais dans la formation réticulée et le thalamus non-spécifique, jusqu’au cortex polysensoriel. </a:t>
            </a:r>
          </a:p>
          <a:p>
            <a:r>
              <a:rPr lang="fr-FR" dirty="0"/>
              <a:t>Le rôle de cette voie est de permettre une sélection du type d'information à traiter en priorité et est reliée aux centres des motivations et d'éveil, ainsi qu'aux centres de la vie végétative. Plus particulièrement, le thalamus projette des impulsions auditives dans l’amygdale et dans le cortex orbitofrontal médial.</a:t>
            </a:r>
          </a:p>
          <a:p>
            <a:r>
              <a:rPr lang="fr-FR" dirty="0"/>
              <a:t>Grâce à cette voie, les sons forts avec des apparitions soudaines entraînent des réactions de sursaut.</a:t>
            </a:r>
          </a:p>
        </p:txBody>
      </p:sp>
    </p:spTree>
    <p:extLst>
      <p:ext uri="{BB962C8B-B14F-4D97-AF65-F5344CB8AC3E}">
        <p14:creationId xmlns:p14="http://schemas.microsoft.com/office/powerpoint/2010/main" val="315192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a:xfrm>
            <a:off x="838200" y="53009"/>
            <a:ext cx="10515600" cy="1033669"/>
          </a:xfrm>
        </p:spPr>
        <p:txBody>
          <a:bodyPr>
            <a:noAutofit/>
          </a:bodyPr>
          <a:lstStyle/>
          <a:p>
            <a:pPr lvl="0"/>
            <a:r>
              <a:rPr lang="fr-FR" sz="2800" dirty="0"/>
              <a:t>Sensation et perception consciente</a:t>
            </a:r>
            <a:br>
              <a:rPr lang="fr-FR" sz="2800" dirty="0"/>
            </a:br>
            <a:r>
              <a:rPr lang="fr-FR" sz="2800" i="1" dirty="0"/>
              <a:t>intégration comportementale de l’information auditive (</a:t>
            </a:r>
            <a:r>
              <a:rPr lang="fr-FR" sz="2800" i="1" u="sng" dirty="0">
                <a:hlinkClick r:id="rId2"/>
              </a:rPr>
              <a:t>http://www.cochlea.eu/cerveau-auditif</a:t>
            </a:r>
            <a:r>
              <a:rPr lang="fr-FR" sz="2800" i="1" dirty="0"/>
              <a:t>)</a:t>
            </a:r>
            <a:endParaRPr lang="en-US" sz="2800" dirty="0"/>
          </a:p>
        </p:txBody>
      </p:sp>
      <p:pic>
        <p:nvPicPr>
          <p:cNvPr id="7" name="Image 6" descr="Sensation et perception consciente">
            <a:extLst>
              <a:ext uri="{FF2B5EF4-FFF2-40B4-BE49-F238E27FC236}">
                <a16:creationId xmlns:a16="http://schemas.microsoft.com/office/drawing/2014/main" id="{92E820CF-4E21-460E-9A9A-1B522B57C3CB}"/>
              </a:ext>
            </a:extLst>
          </p:cNvPr>
          <p:cNvPicPr/>
          <p:nvPr/>
        </p:nvPicPr>
        <p:blipFill rotWithShape="1">
          <a:blip r:embed="rId3">
            <a:extLst>
              <a:ext uri="{28A0092B-C50C-407E-A947-70E740481C1C}">
                <a14:useLocalDpi xmlns:a14="http://schemas.microsoft.com/office/drawing/2010/main" val="0"/>
              </a:ext>
            </a:extLst>
          </a:blip>
          <a:srcRect l="2084" t="8355" r="2420" b="4438"/>
          <a:stretch/>
        </p:blipFill>
        <p:spPr bwMode="auto">
          <a:xfrm>
            <a:off x="0" y="1086678"/>
            <a:ext cx="12046225" cy="589721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436148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a:xfrm>
            <a:off x="838200" y="365125"/>
            <a:ext cx="10515600" cy="854075"/>
          </a:xfrm>
        </p:spPr>
        <p:txBody>
          <a:bodyPr>
            <a:normAutofit/>
          </a:bodyPr>
          <a:lstStyle/>
          <a:p>
            <a:pPr lvl="0"/>
            <a:r>
              <a:rPr lang="fr-FR" dirty="0"/>
              <a:t>Traitement cortical du message musical</a:t>
            </a:r>
            <a:endParaRPr lang="en-US" dirty="0"/>
          </a:p>
        </p:txBody>
      </p:sp>
      <p:pic>
        <p:nvPicPr>
          <p:cNvPr id="6" name="Image 5" descr="Gyrus externe.png">
            <a:extLst>
              <a:ext uri="{FF2B5EF4-FFF2-40B4-BE49-F238E27FC236}">
                <a16:creationId xmlns:a16="http://schemas.microsoft.com/office/drawing/2014/main" id="{FA584E68-1EAE-4D6E-8E20-0C4D5F0A72C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05948" y="1258956"/>
            <a:ext cx="9501809" cy="5638800"/>
          </a:xfrm>
          <a:prstGeom prst="rect">
            <a:avLst/>
          </a:prstGeom>
          <a:noFill/>
          <a:ln>
            <a:noFill/>
          </a:ln>
        </p:spPr>
      </p:pic>
    </p:spTree>
    <p:extLst>
      <p:ext uri="{BB962C8B-B14F-4D97-AF65-F5344CB8AC3E}">
        <p14:creationId xmlns:p14="http://schemas.microsoft.com/office/powerpoint/2010/main" val="4183753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a:xfrm>
            <a:off x="838200" y="365125"/>
            <a:ext cx="11035748" cy="854075"/>
          </a:xfrm>
        </p:spPr>
        <p:txBody>
          <a:bodyPr>
            <a:noAutofit/>
          </a:bodyPr>
          <a:lstStyle/>
          <a:p>
            <a:pPr lvl="0"/>
            <a:r>
              <a:rPr lang="fr-FR" sz="2400" dirty="0"/>
              <a:t>Traitement cortical du message musical:</a:t>
            </a:r>
            <a:br>
              <a:rPr lang="fr-FR" sz="2400" dirty="0"/>
            </a:br>
            <a:r>
              <a:rPr lang="fr-FR" sz="2400" dirty="0"/>
              <a:t>Vue frontale montrant les gyri temporaux supérieurs. </a:t>
            </a:r>
            <a:br>
              <a:rPr lang="fr-FR" sz="2400" dirty="0"/>
            </a:br>
            <a:r>
              <a:rPr lang="fr-FR" sz="2400" dirty="0"/>
              <a:t>Asymétrie anatomique des aires auditives droite et gauche (adapté de </a:t>
            </a:r>
            <a:r>
              <a:rPr lang="fr-FR" sz="2400" dirty="0" err="1"/>
              <a:t>Szikla</a:t>
            </a:r>
            <a:r>
              <a:rPr lang="fr-FR" sz="2400" dirty="0"/>
              <a:t> et al., 1977)</a:t>
            </a:r>
            <a:endParaRPr lang="en-US" sz="2400" dirty="0"/>
          </a:p>
        </p:txBody>
      </p:sp>
      <p:pic>
        <p:nvPicPr>
          <p:cNvPr id="4" name="Image 3">
            <a:extLst>
              <a:ext uri="{FF2B5EF4-FFF2-40B4-BE49-F238E27FC236}">
                <a16:creationId xmlns:a16="http://schemas.microsoft.com/office/drawing/2014/main" id="{51586940-6AD9-45AC-AE35-9BF385E4136E}"/>
              </a:ext>
            </a:extLst>
          </p:cNvPr>
          <p:cNvPicPr/>
          <p:nvPr/>
        </p:nvPicPr>
        <p:blipFill rotWithShape="1">
          <a:blip r:embed="rId2">
            <a:extLst>
              <a:ext uri="{28A0092B-C50C-407E-A947-70E740481C1C}">
                <a14:useLocalDpi xmlns:a14="http://schemas.microsoft.com/office/drawing/2010/main" val="0"/>
              </a:ext>
            </a:extLst>
          </a:blip>
          <a:srcRect t="14657"/>
          <a:stretch/>
        </p:blipFill>
        <p:spPr bwMode="auto">
          <a:xfrm>
            <a:off x="2054088" y="1722784"/>
            <a:ext cx="7964557" cy="5135216"/>
          </a:xfrm>
          <a:prstGeom prst="rect">
            <a:avLst/>
          </a:prstGeom>
          <a:noFill/>
          <a:ln>
            <a:noFill/>
          </a:ln>
        </p:spPr>
      </p:pic>
    </p:spTree>
    <p:extLst>
      <p:ext uri="{BB962C8B-B14F-4D97-AF65-F5344CB8AC3E}">
        <p14:creationId xmlns:p14="http://schemas.microsoft.com/office/powerpoint/2010/main" val="2932460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lstStyle/>
          <a:p>
            <a:pPr lvl="0"/>
            <a:r>
              <a:rPr lang="fr-FR" sz="4400" dirty="0">
                <a:effectLst/>
                <a:latin typeface="Times New Roman" panose="02020603050405020304" pitchFamily="18" charset="0"/>
                <a:ea typeface="Times New Roman" panose="02020603050405020304" pitchFamily="18" charset="0"/>
              </a:rPr>
              <a:t>La faculté de musique ou musicalité, entre nature et culture </a:t>
            </a:r>
            <a:endParaRPr lang="en-US"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a:xfrm>
            <a:off x="838200" y="1825624"/>
            <a:ext cx="10515600" cy="5032375"/>
          </a:xfrm>
        </p:spPr>
        <p:txBody>
          <a:bodyPr>
            <a:normAutofit fontScale="92500" lnSpcReduction="10000"/>
          </a:bodyPr>
          <a:lstStyle/>
          <a:p>
            <a:r>
              <a:rPr lang="fr-FR" dirty="0"/>
              <a:t>Face au parti-pris des musicologues, des ethnomusicologues (</a:t>
            </a:r>
            <a:r>
              <a:rPr lang="fr-FR" dirty="0" err="1"/>
              <a:t>Nettl</a:t>
            </a:r>
            <a:r>
              <a:rPr lang="fr-FR" dirty="0"/>
              <a:t>, 2000) et des compositeurs (Boulez, 1971; Schoenberg, 1984) tenant (très majoritairement et depuis fort longtemps) la musique pour une pure production socialement diversifiée de la culture et rejetant la quête d’universaux sous-jacents à cette diversité (</a:t>
            </a:r>
            <a:r>
              <a:rPr lang="fr-FR" dirty="0" err="1"/>
              <a:t>Blacking</a:t>
            </a:r>
            <a:r>
              <a:rPr lang="fr-FR" dirty="0"/>
              <a:t>, 1973), </a:t>
            </a:r>
          </a:p>
          <a:p>
            <a:r>
              <a:rPr lang="fr-FR" dirty="0"/>
              <a:t>un autre point de vue a réémergé au début de ce siècle en faveur du caractère biologique de la musique. </a:t>
            </a:r>
          </a:p>
          <a:p>
            <a:r>
              <a:rPr lang="fr-FR" dirty="0"/>
              <a:t>Tout a commencé avec l’ouvrage collectif </a:t>
            </a:r>
            <a:r>
              <a:rPr lang="fr-FR" i="1" dirty="0"/>
              <a:t>The Origins of Music</a:t>
            </a:r>
            <a:r>
              <a:rPr lang="fr-FR" dirty="0"/>
              <a:t> (</a:t>
            </a:r>
            <a:r>
              <a:rPr lang="fr-FR" dirty="0" err="1"/>
              <a:t>Wallin</a:t>
            </a:r>
            <a:r>
              <a:rPr lang="fr-FR" dirty="0"/>
              <a:t> et al., 2000) et s’est précisé avec les propositions neuroscientifiques, notamment d’Isabelle </a:t>
            </a:r>
            <a:r>
              <a:rPr lang="fr-FR" dirty="0" err="1"/>
              <a:t>Peretz</a:t>
            </a:r>
            <a:r>
              <a:rPr lang="fr-FR" dirty="0"/>
              <a:t> (</a:t>
            </a:r>
            <a:r>
              <a:rPr lang="fr-FR" dirty="0" err="1"/>
              <a:t>Peretz</a:t>
            </a:r>
            <a:r>
              <a:rPr lang="fr-FR" dirty="0"/>
              <a:t>, 2009, 2006; </a:t>
            </a:r>
            <a:r>
              <a:rPr lang="fr-FR" dirty="0" err="1"/>
              <a:t>Peretz</a:t>
            </a:r>
            <a:r>
              <a:rPr lang="fr-FR" dirty="0"/>
              <a:t> &amp; </a:t>
            </a:r>
            <a:r>
              <a:rPr lang="fr-FR" dirty="0" err="1"/>
              <a:t>Lidji</a:t>
            </a:r>
            <a:r>
              <a:rPr lang="fr-FR" dirty="0"/>
              <a:t>, 2006), d’Hervé Platel (Platel, 2010) et de Josh McDermott (McDermott &amp; Hauser, 2005), mettant avant l’universalité de la capacité musicale ou musicalité, de même que l’innéisme du module d’encodage tonal de la hauteur mélodique et son autonomie par rapport à la faculté de langage verbal. </a:t>
            </a:r>
          </a:p>
        </p:txBody>
      </p:sp>
      <p:pic>
        <p:nvPicPr>
          <p:cNvPr id="4" name="Track08 cheikh Ali Mahmoud qasîdat Yâ nasîma s-Sabâ">
            <a:hlinkClick r:id="" action="ppaction://media"/>
            <a:extLst>
              <a:ext uri="{FF2B5EF4-FFF2-40B4-BE49-F238E27FC236}">
                <a16:creationId xmlns:a16="http://schemas.microsoft.com/office/drawing/2014/main" id="{85F26657-3DF3-4F32-B7E5-1188DA5D9E8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53800" y="2596563"/>
            <a:ext cx="609600" cy="609600"/>
          </a:xfrm>
          <a:prstGeom prst="rect">
            <a:avLst/>
          </a:prstGeom>
        </p:spPr>
      </p:pic>
      <p:pic>
        <p:nvPicPr>
          <p:cNvPr id="5" name="Chine Ka - Lé - piste 1 CD">
            <a:hlinkClick r:id="" action="ppaction://media"/>
            <a:extLst>
              <a:ext uri="{FF2B5EF4-FFF2-40B4-BE49-F238E27FC236}">
                <a16:creationId xmlns:a16="http://schemas.microsoft.com/office/drawing/2014/main" id="{F89D4948-C8B5-42FD-97F8-0FEDD91890D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29561" y="3921206"/>
            <a:ext cx="609600" cy="609600"/>
          </a:xfrm>
          <a:prstGeom prst="rect">
            <a:avLst/>
          </a:prstGeom>
        </p:spPr>
      </p:pic>
      <p:pic>
        <p:nvPicPr>
          <p:cNvPr id="6" name="06 Folias">
            <a:hlinkClick r:id="" action="ppaction://media"/>
            <a:extLst>
              <a:ext uri="{FF2B5EF4-FFF2-40B4-BE49-F238E27FC236}">
                <a16:creationId xmlns:a16="http://schemas.microsoft.com/office/drawing/2014/main" id="{C2E76CE8-AE8B-4279-84E9-6A1EA6DD2223}"/>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1159159" y="5339765"/>
            <a:ext cx="609600" cy="609600"/>
          </a:xfrm>
          <a:prstGeom prst="rect">
            <a:avLst/>
          </a:prstGeom>
        </p:spPr>
      </p:pic>
    </p:spTree>
    <p:extLst>
      <p:ext uri="{BB962C8B-B14F-4D97-AF65-F5344CB8AC3E}">
        <p14:creationId xmlns:p14="http://schemas.microsoft.com/office/powerpoint/2010/main" val="49472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414172" fill="hold"/>
                                        <p:tgtEl>
                                          <p:spTgt spid="4"/>
                                        </p:tgtEl>
                                      </p:cBhvr>
                                    </p:cmd>
                                  </p:childTnLst>
                                </p:cTn>
                              </p:par>
                            </p:childTnLst>
                          </p:cTn>
                        </p:par>
                      </p:childTnLst>
                    </p:cTn>
                  </p:par>
                </p:childTnLst>
              </p:cTn>
              <p:nextCondLst>
                <p:cond evt="onClick" delay="0">
                  <p:tgtEl>
                    <p:spTgt spid="4"/>
                  </p:tgtEl>
                </p:cond>
              </p:nextCondLst>
            </p:seq>
            <p:audio>
              <p:cMediaNode vol="80000">
                <p:cTn id="20" fill="hold" display="0">
                  <p:stCondLst>
                    <p:cond delay="indefinite"/>
                  </p:stCondLst>
                  <p:endCondLst>
                    <p:cond evt="onStopAudio" delay="0">
                      <p:tgtEl>
                        <p:sldTgt/>
                      </p:tgtEl>
                    </p:cond>
                  </p:endCondLst>
                </p:cTn>
                <p:tgtEl>
                  <p:spTgt spid="4"/>
                </p:tgtEl>
              </p:cMediaNode>
            </p:audio>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218122" fill="hold"/>
                                        <p:tgtEl>
                                          <p:spTgt spid="5"/>
                                        </p:tgtEl>
                                      </p:cBhvr>
                                    </p:cmd>
                                  </p:childTnLst>
                                </p:cTn>
                              </p:par>
                            </p:childTnLst>
                          </p:cTn>
                        </p:par>
                      </p:childTnLst>
                    </p:cTn>
                  </p:par>
                </p:childTnLst>
              </p:cTn>
              <p:nextCondLst>
                <p:cond evt="onClick" delay="0">
                  <p:tgtEl>
                    <p:spTgt spid="5"/>
                  </p:tgtEl>
                </p:cond>
              </p:nextCondLst>
            </p:seq>
            <p:audio>
              <p:cMediaNode vol="80000">
                <p:cTn id="26" fill="hold" display="0">
                  <p:stCondLst>
                    <p:cond delay="indefinite"/>
                  </p:stCondLst>
                  <p:endCondLst>
                    <p:cond evt="onStopAudio" delay="0">
                      <p:tgtEl>
                        <p:sldTgt/>
                      </p:tgtEl>
                    </p:cond>
                  </p:endCondLst>
                </p:cTn>
                <p:tgtEl>
                  <p:spTgt spid="5"/>
                </p:tgtEl>
              </p:cMediaNode>
            </p:audio>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37703" fill="hold"/>
                                        <p:tgtEl>
                                          <p:spTgt spid="6"/>
                                        </p:tgtEl>
                                      </p:cBhvr>
                                    </p:cmd>
                                  </p:childTnLst>
                                </p:cTn>
                              </p:par>
                            </p:childTnLst>
                          </p:cTn>
                        </p:par>
                      </p:childTnLst>
                    </p:cTn>
                  </p:par>
                </p:childTnLst>
              </p:cTn>
              <p:nextCondLst>
                <p:cond evt="onClick" delay="0">
                  <p:tgtEl>
                    <p:spTgt spid="6"/>
                  </p:tgtEl>
                </p:cond>
              </p:nextCondLst>
            </p:seq>
            <p:audio>
              <p:cMediaNode vol="80000">
                <p:cTn id="32"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a:xfrm>
            <a:off x="838200" y="365125"/>
            <a:ext cx="10515600" cy="854075"/>
          </a:xfrm>
        </p:spPr>
        <p:txBody>
          <a:bodyPr>
            <a:normAutofit/>
          </a:bodyPr>
          <a:lstStyle/>
          <a:p>
            <a:pPr lvl="0"/>
            <a:r>
              <a:rPr lang="fr-FR" dirty="0"/>
              <a:t>Traitement cortical du message musical</a:t>
            </a:r>
            <a:endParaRPr lang="en-US" dirty="0"/>
          </a:p>
        </p:txBody>
      </p:sp>
      <p:pic>
        <p:nvPicPr>
          <p:cNvPr id="4" name="Image 3">
            <a:extLst>
              <a:ext uri="{FF2B5EF4-FFF2-40B4-BE49-F238E27FC236}">
                <a16:creationId xmlns:a16="http://schemas.microsoft.com/office/drawing/2014/main" id="{7E7B9803-27E1-4F1D-928B-D71C2DC1892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512904" y="1073428"/>
            <a:ext cx="6705600" cy="5820036"/>
          </a:xfrm>
          <a:prstGeom prst="rect">
            <a:avLst/>
          </a:prstGeom>
          <a:noFill/>
          <a:ln>
            <a:noFill/>
          </a:ln>
        </p:spPr>
      </p:pic>
      <p:sp>
        <p:nvSpPr>
          <p:cNvPr id="5" name="Subtitle 2">
            <a:extLst>
              <a:ext uri="{FF2B5EF4-FFF2-40B4-BE49-F238E27FC236}">
                <a16:creationId xmlns:a16="http://schemas.microsoft.com/office/drawing/2014/main" id="{D4E30CD0-C3CF-4441-8F2D-C173F25A68F5}"/>
              </a:ext>
            </a:extLst>
          </p:cNvPr>
          <p:cNvSpPr>
            <a:spLocks noGrp="1"/>
          </p:cNvSpPr>
          <p:nvPr>
            <p:ph idx="1"/>
          </p:nvPr>
        </p:nvSpPr>
        <p:spPr>
          <a:xfrm>
            <a:off x="838200" y="1056997"/>
            <a:ext cx="4422913" cy="5801003"/>
          </a:xfrm>
        </p:spPr>
        <p:txBody>
          <a:bodyPr>
            <a:normAutofit fontScale="77500" lnSpcReduction="20000"/>
          </a:bodyPr>
          <a:lstStyle/>
          <a:p>
            <a:r>
              <a:rPr lang="fr-FR" dirty="0"/>
              <a:t>Le cortex auditif est situé dans la partie postérieur du gyrus temporal supérieur (GTS, T1), il comprend </a:t>
            </a:r>
          </a:p>
          <a:p>
            <a:r>
              <a:rPr lang="fr-FR" dirty="0"/>
              <a:t>le gyrus transverse ou de Heschl (GH), dans la scissure de Sylvius, </a:t>
            </a:r>
          </a:p>
          <a:p>
            <a:r>
              <a:rPr lang="fr-FR" dirty="0"/>
              <a:t>en arrière: le Planum Temporale (PT) et </a:t>
            </a:r>
          </a:p>
          <a:p>
            <a:r>
              <a:rPr lang="fr-FR" dirty="0"/>
              <a:t>en avant: une aire associative. </a:t>
            </a:r>
          </a:p>
          <a:p>
            <a:r>
              <a:rPr lang="fr-FR" dirty="0"/>
              <a:t>L’aire primaire auditive (aire 4 1 ou A1) est située dans la partie dorso-postéro-médiane du GH et est organisée de manière tonotopique entre basses et hautes fréquences. </a:t>
            </a:r>
          </a:p>
          <a:p>
            <a:r>
              <a:rPr lang="fr-FR" dirty="0"/>
              <a:t>La partie postérieure du GTS comprend la région </a:t>
            </a:r>
            <a:r>
              <a:rPr lang="fr-FR" dirty="0" err="1"/>
              <a:t>Tpt</a:t>
            </a:r>
            <a:r>
              <a:rPr lang="fr-FR" dirty="0"/>
              <a:t> ou aire de Wernicke, liée à la compréhension verbale.</a:t>
            </a:r>
          </a:p>
          <a:p>
            <a:r>
              <a:rPr lang="fr-FR" dirty="0"/>
              <a:t>Latéralisation gauche du langage verbal et latéralisation droite du langage musical.</a:t>
            </a:r>
          </a:p>
          <a:p>
            <a:endParaRPr lang="fr-FR" dirty="0"/>
          </a:p>
          <a:p>
            <a:endParaRPr lang="fr-FR" dirty="0"/>
          </a:p>
        </p:txBody>
      </p:sp>
    </p:spTree>
    <p:extLst>
      <p:ext uri="{BB962C8B-B14F-4D97-AF65-F5344CB8AC3E}">
        <p14:creationId xmlns:p14="http://schemas.microsoft.com/office/powerpoint/2010/main" val="380935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a:xfrm>
            <a:off x="838200" y="365125"/>
            <a:ext cx="10515600" cy="854075"/>
          </a:xfrm>
        </p:spPr>
        <p:txBody>
          <a:bodyPr>
            <a:normAutofit/>
          </a:bodyPr>
          <a:lstStyle/>
          <a:p>
            <a:pPr lvl="0"/>
            <a:r>
              <a:rPr lang="fr-FR" dirty="0"/>
              <a:t>Traitement cortical du message musical</a:t>
            </a:r>
            <a:endParaRPr lang="en-US" dirty="0"/>
          </a:p>
        </p:txBody>
      </p:sp>
      <p:sp>
        <p:nvSpPr>
          <p:cNvPr id="5" name="Subtitle 2">
            <a:extLst>
              <a:ext uri="{FF2B5EF4-FFF2-40B4-BE49-F238E27FC236}">
                <a16:creationId xmlns:a16="http://schemas.microsoft.com/office/drawing/2014/main" id="{D4E30CD0-C3CF-4441-8F2D-C173F25A68F5}"/>
              </a:ext>
            </a:extLst>
          </p:cNvPr>
          <p:cNvSpPr>
            <a:spLocks noGrp="1"/>
          </p:cNvSpPr>
          <p:nvPr>
            <p:ph idx="1"/>
          </p:nvPr>
        </p:nvSpPr>
        <p:spPr>
          <a:xfrm>
            <a:off x="838200" y="1056997"/>
            <a:ext cx="4422913" cy="5801003"/>
          </a:xfrm>
        </p:spPr>
        <p:txBody>
          <a:bodyPr>
            <a:normAutofit fontScale="77500" lnSpcReduction="20000"/>
          </a:bodyPr>
          <a:lstStyle/>
          <a:p>
            <a:r>
              <a:rPr lang="fr-FR" dirty="0"/>
              <a:t>L’aire primaire auditive (aire 4 1 ou A1) est située dans la partie dorso-postéro-médiane du GH et est organisée de manière tonotopique entre basses et hautes fréquences. </a:t>
            </a:r>
          </a:p>
          <a:p>
            <a:r>
              <a:rPr lang="fr-FR" dirty="0"/>
              <a:t>D’autres zones associatives se situent autour et forment deux ceintures successives (</a:t>
            </a:r>
            <a:r>
              <a:rPr lang="fr-FR" dirty="0" err="1"/>
              <a:t>belt</a:t>
            </a:r>
            <a:r>
              <a:rPr lang="fr-FR" dirty="0"/>
              <a:t> en rose foncé, </a:t>
            </a:r>
            <a:r>
              <a:rPr lang="fr-FR" dirty="0" err="1"/>
              <a:t>parabelt</a:t>
            </a:r>
            <a:r>
              <a:rPr lang="fr-FR" dirty="0"/>
              <a:t> en rose clair).</a:t>
            </a:r>
          </a:p>
          <a:p>
            <a:r>
              <a:rPr lang="fr-FR" dirty="0"/>
              <a:t>La perception de la hauteur est sous la dépendance d’un traitement fréquentiel tonotopique, à l’image de la cochlée.</a:t>
            </a:r>
          </a:p>
          <a:p>
            <a:r>
              <a:rPr lang="fr-FR" dirty="0"/>
              <a:t>Cette perception est intégrative pour les composants harmoniques des sons complexes et donne lieu à la perception du </a:t>
            </a:r>
            <a:r>
              <a:rPr lang="fr-FR" b="1" dirty="0"/>
              <a:t>timbre</a:t>
            </a:r>
            <a:r>
              <a:rPr lang="fr-FR" dirty="0"/>
              <a:t>.</a:t>
            </a:r>
          </a:p>
          <a:p>
            <a:endParaRPr lang="fr-FR" dirty="0"/>
          </a:p>
        </p:txBody>
      </p:sp>
      <p:pic>
        <p:nvPicPr>
          <p:cNvPr id="6" name="Image 5" descr="undefined">
            <a:extLst>
              <a:ext uri="{FF2B5EF4-FFF2-40B4-BE49-F238E27FC236}">
                <a16:creationId xmlns:a16="http://schemas.microsoft.com/office/drawing/2014/main" id="{AF2F3214-6103-4519-8EC2-33FE11B38519}"/>
              </a:ext>
            </a:extLst>
          </p:cNvPr>
          <p:cNvPicPr/>
          <p:nvPr/>
        </p:nvPicPr>
        <p:blipFill rotWithShape="1">
          <a:blip r:embed="rId2">
            <a:extLst>
              <a:ext uri="{28A0092B-C50C-407E-A947-70E740481C1C}">
                <a14:useLocalDpi xmlns:a14="http://schemas.microsoft.com/office/drawing/2010/main" val="0"/>
              </a:ext>
            </a:extLst>
          </a:blip>
          <a:srcRect l="2044" t="57225" r="55032" b="9049"/>
          <a:stretch/>
        </p:blipFill>
        <p:spPr bwMode="auto">
          <a:xfrm>
            <a:off x="5526157" y="1656522"/>
            <a:ext cx="6255026" cy="414448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5619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dirty="0"/>
              <a:t>Traitement cortical du message musical</a:t>
            </a:r>
            <a:endParaRPr lang="en-US"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a:xfrm>
            <a:off x="838200" y="1825624"/>
            <a:ext cx="10515600" cy="4336637"/>
          </a:xfrm>
        </p:spPr>
        <p:txBody>
          <a:bodyPr>
            <a:normAutofit fontScale="85000" lnSpcReduction="20000"/>
          </a:bodyPr>
          <a:lstStyle/>
          <a:p>
            <a:r>
              <a:rPr lang="fr-FR" dirty="0"/>
              <a:t>L’étude des conséquences des lésions et des exérèses chirurgicales donne lieu à quelques observations générales à préciser avec le temps :</a:t>
            </a:r>
          </a:p>
          <a:p>
            <a:r>
              <a:rPr lang="fr-FR" dirty="0"/>
              <a:t>Une excision de la partie postérieure droite du GTS entraîne un déficit dans la perception du contour mélodique et des intervalles.</a:t>
            </a:r>
          </a:p>
          <a:p>
            <a:r>
              <a:rPr lang="fr-FR" dirty="0"/>
              <a:t>Une excision de la partie postérieure gauche du GTS) entraîne un déficit dans la perception seulement des intervalles.</a:t>
            </a:r>
          </a:p>
          <a:p>
            <a:r>
              <a:rPr lang="fr-FR" dirty="0"/>
              <a:t>Une excision de la partie antérieure du GTS) entraîne un déficit spécifique dans le jugement de la métrique. Le traitement de la métrique fait appel à des aires qui ne répondent pas aux stimuli auditifs eux-mêmes mais qui interviennent dans l’organisation temporelle de ces stimuli.</a:t>
            </a:r>
          </a:p>
          <a:p>
            <a:r>
              <a:rPr lang="fr-FR" dirty="0"/>
              <a:t>Cependant, la perception de la musique est </a:t>
            </a:r>
            <a:r>
              <a:rPr lang="fr-FR" dirty="0" err="1"/>
              <a:t>plurimodulaire</a:t>
            </a:r>
            <a:r>
              <a:rPr lang="fr-FR" dirty="0"/>
              <a:t> et concerne des localisations diverses du cerveau, y inclus frontales et occipitales) d’une manière intégrative et en fonction des tâches musicales (écoute versus lecture, musicien versus non-musicien).</a:t>
            </a:r>
          </a:p>
        </p:txBody>
      </p:sp>
    </p:spTree>
    <p:extLst>
      <p:ext uri="{BB962C8B-B14F-4D97-AF65-F5344CB8AC3E}">
        <p14:creationId xmlns:p14="http://schemas.microsoft.com/office/powerpoint/2010/main" val="310419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sz="4400" dirty="0">
                <a:effectLst/>
                <a:latin typeface="Times New Roman" panose="02020603050405020304" pitchFamily="18" charset="0"/>
                <a:ea typeface="Times" panose="02020603050405020304" pitchFamily="18" charset="0"/>
              </a:rPr>
              <a:t>Partage des habilités temporelles avec d’autres domaines </a:t>
            </a:r>
            <a:endParaRPr lang="en-US"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a:xfrm>
            <a:off x="838200" y="1814732"/>
            <a:ext cx="10515600" cy="4711963"/>
          </a:xfrm>
        </p:spPr>
        <p:txBody>
          <a:bodyPr>
            <a:normAutofit/>
          </a:bodyPr>
          <a:lstStyle/>
          <a:p>
            <a:r>
              <a:rPr lang="fr-FR" dirty="0"/>
              <a:t>Les observations neuropsychologiques militent généralement en faveur du couplage de la perception et de la production du rythme avec la perception et la production de la parole, en même temps qu’en faveur du découplage de cette perception de la temporalité avec l’encodage tonal. </a:t>
            </a:r>
          </a:p>
        </p:txBody>
      </p:sp>
    </p:spTree>
    <p:extLst>
      <p:ext uri="{BB962C8B-B14F-4D97-AF65-F5344CB8AC3E}">
        <p14:creationId xmlns:p14="http://schemas.microsoft.com/office/powerpoint/2010/main" val="155871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3CC9C98B-759E-49FA-A027-BCC7A35F91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28" y="1818166"/>
            <a:ext cx="5057233" cy="4646604"/>
          </a:xfrm>
          <a:prstGeom prst="rect">
            <a:avLst/>
          </a:prstGeom>
        </p:spPr>
      </p:pic>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sz="4400" dirty="0">
                <a:effectLst/>
                <a:latin typeface="Times New Roman" panose="02020603050405020304" pitchFamily="18" charset="0"/>
                <a:ea typeface="Times" panose="02020603050405020304" pitchFamily="18" charset="0"/>
              </a:rPr>
              <a:t>Partage des habilités temporelles avec d’autres domaines </a:t>
            </a:r>
            <a:endParaRPr lang="en-US" dirty="0"/>
          </a:p>
        </p:txBody>
      </p:sp>
      <p:sp>
        <p:nvSpPr>
          <p:cNvPr id="7" name="ZoneTexte 6">
            <a:extLst>
              <a:ext uri="{FF2B5EF4-FFF2-40B4-BE49-F238E27FC236}">
                <a16:creationId xmlns:a16="http://schemas.microsoft.com/office/drawing/2014/main" id="{D86ED44E-E7D4-4430-B0B7-0AA4C8BF2915}"/>
              </a:ext>
            </a:extLst>
          </p:cNvPr>
          <p:cNvSpPr txBox="1"/>
          <p:nvPr/>
        </p:nvSpPr>
        <p:spPr>
          <a:xfrm>
            <a:off x="3038621" y="5656918"/>
            <a:ext cx="1645920" cy="400110"/>
          </a:xfrm>
          <a:prstGeom prst="rect">
            <a:avLst/>
          </a:prstGeom>
          <a:noFill/>
        </p:spPr>
        <p:txBody>
          <a:bodyPr wrap="square" rtlCol="0">
            <a:spAutoFit/>
          </a:bodyPr>
          <a:lstStyle/>
          <a:p>
            <a:pPr algn="ctr"/>
            <a:r>
              <a:rPr lang="fr-FR" sz="2000" b="1" dirty="0">
                <a:solidFill>
                  <a:srgbClr val="FF0000"/>
                </a:solidFill>
              </a:rPr>
              <a:t>cervelet</a:t>
            </a:r>
          </a:p>
        </p:txBody>
      </p:sp>
      <p:pic>
        <p:nvPicPr>
          <p:cNvPr id="9" name="Image 8">
            <a:extLst>
              <a:ext uri="{FF2B5EF4-FFF2-40B4-BE49-F238E27FC236}">
                <a16:creationId xmlns:a16="http://schemas.microsoft.com/office/drawing/2014/main" id="{18B91221-B5AB-4459-ADB5-DE58117C5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4369" y="970307"/>
            <a:ext cx="3722667" cy="3171161"/>
          </a:xfrm>
          <a:prstGeom prst="rect">
            <a:avLst/>
          </a:prstGeom>
        </p:spPr>
      </p:pic>
      <p:sp>
        <p:nvSpPr>
          <p:cNvPr id="10" name="ZoneTexte 9">
            <a:extLst>
              <a:ext uri="{FF2B5EF4-FFF2-40B4-BE49-F238E27FC236}">
                <a16:creationId xmlns:a16="http://schemas.microsoft.com/office/drawing/2014/main" id="{814DE5D2-CD65-446E-831A-ADC08730D736}"/>
              </a:ext>
            </a:extLst>
          </p:cNvPr>
          <p:cNvSpPr txBox="1"/>
          <p:nvPr/>
        </p:nvSpPr>
        <p:spPr>
          <a:xfrm>
            <a:off x="7089532" y="3070803"/>
            <a:ext cx="1041009" cy="400110"/>
          </a:xfrm>
          <a:prstGeom prst="rect">
            <a:avLst/>
          </a:prstGeom>
          <a:noFill/>
        </p:spPr>
        <p:txBody>
          <a:bodyPr wrap="square" rtlCol="0">
            <a:spAutoFit/>
          </a:bodyPr>
          <a:lstStyle/>
          <a:p>
            <a:pPr algn="ctr"/>
            <a:r>
              <a:rPr lang="fr-FR" sz="2000" b="1" dirty="0">
                <a:solidFill>
                  <a:srgbClr val="FF0000"/>
                </a:solidFill>
              </a:rPr>
              <a:t>cervelet</a:t>
            </a:r>
          </a:p>
        </p:txBody>
      </p:sp>
      <p:pic>
        <p:nvPicPr>
          <p:cNvPr id="12" name="Image 11">
            <a:extLst>
              <a:ext uri="{FF2B5EF4-FFF2-40B4-BE49-F238E27FC236}">
                <a16:creationId xmlns:a16="http://schemas.microsoft.com/office/drawing/2014/main" id="{86B0AB79-AA63-45A1-9AF7-51E4B1992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5627" y="3425232"/>
            <a:ext cx="3506373" cy="3187612"/>
          </a:xfrm>
          <a:prstGeom prst="rect">
            <a:avLst/>
          </a:prstGeom>
        </p:spPr>
      </p:pic>
      <p:sp>
        <p:nvSpPr>
          <p:cNvPr id="13" name="ZoneTexte 12">
            <a:extLst>
              <a:ext uri="{FF2B5EF4-FFF2-40B4-BE49-F238E27FC236}">
                <a16:creationId xmlns:a16="http://schemas.microsoft.com/office/drawing/2014/main" id="{DFC96049-20FE-493A-B494-F423B8164308}"/>
              </a:ext>
            </a:extLst>
          </p:cNvPr>
          <p:cNvSpPr txBox="1"/>
          <p:nvPr/>
        </p:nvSpPr>
        <p:spPr>
          <a:xfrm>
            <a:off x="9816907" y="6331882"/>
            <a:ext cx="1645920" cy="646331"/>
          </a:xfrm>
          <a:prstGeom prst="rect">
            <a:avLst/>
          </a:prstGeom>
          <a:noFill/>
        </p:spPr>
        <p:txBody>
          <a:bodyPr wrap="square" rtlCol="0">
            <a:spAutoFit/>
          </a:bodyPr>
          <a:lstStyle/>
          <a:p>
            <a:pPr algn="ctr"/>
            <a:r>
              <a:rPr lang="fr-FR" dirty="0"/>
              <a:t>Noyaux gris centraux</a:t>
            </a:r>
          </a:p>
        </p:txBody>
      </p:sp>
      <p:sp>
        <p:nvSpPr>
          <p:cNvPr id="14" name="ZoneTexte 13">
            <a:extLst>
              <a:ext uri="{FF2B5EF4-FFF2-40B4-BE49-F238E27FC236}">
                <a16:creationId xmlns:a16="http://schemas.microsoft.com/office/drawing/2014/main" id="{2EAE4B0A-24B5-43B5-AD97-9D243613CC88}"/>
              </a:ext>
            </a:extLst>
          </p:cNvPr>
          <p:cNvSpPr txBox="1"/>
          <p:nvPr/>
        </p:nvSpPr>
        <p:spPr>
          <a:xfrm>
            <a:off x="2321420" y="3741358"/>
            <a:ext cx="1728487" cy="400110"/>
          </a:xfrm>
          <a:prstGeom prst="rect">
            <a:avLst/>
          </a:prstGeom>
          <a:noFill/>
        </p:spPr>
        <p:txBody>
          <a:bodyPr wrap="none" rtlCol="0">
            <a:spAutoFit/>
          </a:bodyPr>
          <a:lstStyle/>
          <a:p>
            <a:r>
              <a:rPr lang="fr-FR" sz="2000" b="1" dirty="0">
                <a:solidFill>
                  <a:srgbClr val="FF0000"/>
                </a:solidFill>
              </a:rPr>
              <a:t>cortex pariétal</a:t>
            </a:r>
          </a:p>
        </p:txBody>
      </p:sp>
      <p:sp>
        <p:nvSpPr>
          <p:cNvPr id="15" name="ZoneTexte 14">
            <a:extLst>
              <a:ext uri="{FF2B5EF4-FFF2-40B4-BE49-F238E27FC236}">
                <a16:creationId xmlns:a16="http://schemas.microsoft.com/office/drawing/2014/main" id="{BC15D48C-A6A7-49E3-9617-7C4ABD109F9F}"/>
              </a:ext>
            </a:extLst>
          </p:cNvPr>
          <p:cNvSpPr txBox="1"/>
          <p:nvPr/>
        </p:nvSpPr>
        <p:spPr>
          <a:xfrm>
            <a:off x="-245303" y="4270235"/>
            <a:ext cx="1424473" cy="707886"/>
          </a:xfrm>
          <a:prstGeom prst="rect">
            <a:avLst/>
          </a:prstGeom>
          <a:noFill/>
        </p:spPr>
        <p:txBody>
          <a:bodyPr wrap="square" rtlCol="0">
            <a:spAutoFit/>
          </a:bodyPr>
          <a:lstStyle/>
          <a:p>
            <a:pPr algn="ctr"/>
            <a:r>
              <a:rPr lang="fr-FR" sz="2000" b="1" dirty="0">
                <a:solidFill>
                  <a:srgbClr val="FF0000"/>
                </a:solidFill>
              </a:rPr>
              <a:t>cortex préfrontal</a:t>
            </a:r>
          </a:p>
        </p:txBody>
      </p:sp>
      <p:sp>
        <p:nvSpPr>
          <p:cNvPr id="18" name="Rectangle 17">
            <a:extLst>
              <a:ext uri="{FF2B5EF4-FFF2-40B4-BE49-F238E27FC236}">
                <a16:creationId xmlns:a16="http://schemas.microsoft.com/office/drawing/2014/main" id="{11F570E7-A489-4549-A4AB-0B940588256E}"/>
              </a:ext>
            </a:extLst>
          </p:cNvPr>
          <p:cNvSpPr/>
          <p:nvPr/>
        </p:nvSpPr>
        <p:spPr>
          <a:xfrm>
            <a:off x="632989" y="1878964"/>
            <a:ext cx="1482550" cy="5969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79451726-2D3A-49F4-9B3C-99DEDEAF331B}"/>
              </a:ext>
            </a:extLst>
          </p:cNvPr>
          <p:cNvSpPr/>
          <p:nvPr/>
        </p:nvSpPr>
        <p:spPr>
          <a:xfrm>
            <a:off x="1502228" y="2406643"/>
            <a:ext cx="858129" cy="4001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8957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P spid="14" grpId="0"/>
      <p:bldP spid="15" grpId="0"/>
      <p:bldP spid="18" grpId="0" animBg="1"/>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pPr lvl="0"/>
            <a:r>
              <a:rPr lang="fr-FR" sz="4400" dirty="0">
                <a:effectLst/>
                <a:latin typeface="Times New Roman" panose="02020603050405020304" pitchFamily="18" charset="0"/>
                <a:ea typeface="Times" panose="02020603050405020304" pitchFamily="18" charset="0"/>
              </a:rPr>
              <a:t>Partage des habilités temporelles avec d’autres domaines </a:t>
            </a:r>
            <a:endParaRPr lang="en-US"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a:xfrm>
            <a:off x="838200" y="1814732"/>
            <a:ext cx="10515600" cy="4711963"/>
          </a:xfrm>
        </p:spPr>
        <p:txBody>
          <a:bodyPr>
            <a:normAutofit/>
          </a:bodyPr>
          <a:lstStyle/>
          <a:p>
            <a:r>
              <a:rPr lang="fr-FR"/>
              <a:t>Plusieurs </a:t>
            </a:r>
            <a:r>
              <a:rPr lang="fr-FR" dirty="0"/>
              <a:t>de ces structures sont liées aux processus de contrôle moteur, de sélection d’actions, d’apprentissage, de planification, de contrôle volontaire et d’exécution des mouvements (</a:t>
            </a:r>
            <a:r>
              <a:rPr lang="fr-FR" dirty="0" err="1"/>
              <a:t>Grahn</a:t>
            </a:r>
            <a:r>
              <a:rPr lang="fr-FR" dirty="0"/>
              <a:t>, 2012, p. 588). </a:t>
            </a:r>
          </a:p>
          <a:p>
            <a:r>
              <a:rPr lang="fr-FR" dirty="0"/>
              <a:t>Ceci permettrait de ressortir les habilités temporelles du domaine spécifiquement musical pour les assigner à un domaine temporel général commun à la motricité générale, à la parole et à la musique (</a:t>
            </a:r>
            <a:r>
              <a:rPr lang="fr-FR" dirty="0" err="1"/>
              <a:t>Peretz</a:t>
            </a:r>
            <a:r>
              <a:rPr lang="fr-FR" dirty="0"/>
              <a:t> &amp; </a:t>
            </a:r>
            <a:r>
              <a:rPr lang="fr-FR" dirty="0" err="1"/>
              <a:t>Lidji</a:t>
            </a:r>
            <a:r>
              <a:rPr lang="fr-FR" dirty="0"/>
              <a:t>, 2006).</a:t>
            </a:r>
          </a:p>
        </p:txBody>
      </p:sp>
    </p:spTree>
    <p:extLst>
      <p:ext uri="{BB962C8B-B14F-4D97-AF65-F5344CB8AC3E}">
        <p14:creationId xmlns:p14="http://schemas.microsoft.com/office/powerpoint/2010/main" val="208224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a:xfrm>
            <a:off x="838200" y="168757"/>
            <a:ext cx="10515600" cy="1325563"/>
          </a:xfrm>
        </p:spPr>
        <p:txBody>
          <a:bodyPr>
            <a:normAutofit/>
          </a:bodyPr>
          <a:lstStyle/>
          <a:p>
            <a:pPr lvl="0"/>
            <a:r>
              <a:rPr lang="fr-FR" sz="4400" dirty="0">
                <a:effectLst/>
                <a:latin typeface="Times New Roman" panose="02020603050405020304" pitchFamily="18" charset="0"/>
                <a:ea typeface="Times" panose="02020603050405020304" pitchFamily="18" charset="0"/>
              </a:rPr>
              <a:t>Précocité des habiletés musicales</a:t>
            </a:r>
            <a:endParaRPr lang="en-US"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a:xfrm>
            <a:off x="838200" y="1494320"/>
            <a:ext cx="10515600" cy="5032375"/>
          </a:xfrm>
        </p:spPr>
        <p:txBody>
          <a:bodyPr>
            <a:normAutofit/>
          </a:bodyPr>
          <a:lstStyle/>
          <a:p>
            <a:r>
              <a:rPr lang="fr-FR" dirty="0"/>
              <a:t>La précocité des habiletés musicales est établie chez les humains, les bébés présentant une sensibilité aux échelles musicales et à la régularité temporelle qui est analogue à celle observée chez les adultes, </a:t>
            </a:r>
          </a:p>
          <a:p>
            <a:r>
              <a:rPr lang="fr-FR" dirty="0"/>
              <a:t>sans que cela ne résulte de l’exposition à une musique ambiante (François &amp; </a:t>
            </a:r>
            <a:r>
              <a:rPr lang="fr-FR" dirty="0" err="1"/>
              <a:t>Schön</a:t>
            </a:r>
            <a:r>
              <a:rPr lang="fr-FR" dirty="0"/>
              <a:t>, 2016; </a:t>
            </a:r>
            <a:r>
              <a:rPr lang="fr-FR" dirty="0" err="1"/>
              <a:t>Trehub</a:t>
            </a:r>
            <a:r>
              <a:rPr lang="fr-FR" dirty="0"/>
              <a:t> et al., 1999) </a:t>
            </a:r>
          </a:p>
          <a:p>
            <a:r>
              <a:rPr lang="fr-FR" dirty="0"/>
              <a:t>et sans rapport avec le développement du langage verbal, </a:t>
            </a:r>
          </a:p>
          <a:p>
            <a:r>
              <a:rPr lang="fr-FR" dirty="0"/>
              <a:t>ce qui est en faveur d’une prédisposition innée pour la musique (</a:t>
            </a:r>
            <a:r>
              <a:rPr lang="fr-FR" dirty="0" err="1"/>
              <a:t>Peretz</a:t>
            </a:r>
            <a:r>
              <a:rPr lang="fr-FR" dirty="0"/>
              <a:t> &amp; </a:t>
            </a:r>
            <a:r>
              <a:rPr lang="fr-FR" dirty="0" err="1"/>
              <a:t>Lidji</a:t>
            </a:r>
            <a:r>
              <a:rPr lang="fr-FR" dirty="0"/>
              <a:t>, 2006; </a:t>
            </a:r>
            <a:r>
              <a:rPr lang="fr-FR" dirty="0" err="1"/>
              <a:t>Trehub</a:t>
            </a:r>
            <a:r>
              <a:rPr lang="fr-FR" dirty="0"/>
              <a:t>, 2001). </a:t>
            </a:r>
          </a:p>
        </p:txBody>
      </p:sp>
    </p:spTree>
    <p:extLst>
      <p:ext uri="{BB962C8B-B14F-4D97-AF65-F5344CB8AC3E}">
        <p14:creationId xmlns:p14="http://schemas.microsoft.com/office/powerpoint/2010/main" val="95643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a:xfrm>
            <a:off x="838200" y="168757"/>
            <a:ext cx="10515600" cy="1325563"/>
          </a:xfrm>
        </p:spPr>
        <p:txBody>
          <a:bodyPr>
            <a:normAutofit/>
          </a:bodyPr>
          <a:lstStyle/>
          <a:p>
            <a:pPr lvl="0"/>
            <a:r>
              <a:rPr lang="fr-FR" sz="4400" dirty="0">
                <a:effectLst/>
                <a:latin typeface="Times New Roman" panose="02020603050405020304" pitchFamily="18" charset="0"/>
                <a:ea typeface="Times" panose="02020603050405020304" pitchFamily="18" charset="0"/>
              </a:rPr>
              <a:t>Précocité des habiletés musicales</a:t>
            </a:r>
            <a:endParaRPr lang="en-US" dirty="0"/>
          </a:p>
        </p:txBody>
      </p:sp>
      <p:sp>
        <p:nvSpPr>
          <p:cNvPr id="3" name="Subtitle 2">
            <a:extLst>
              <a:ext uri="{FF2B5EF4-FFF2-40B4-BE49-F238E27FC236}">
                <a16:creationId xmlns:a16="http://schemas.microsoft.com/office/drawing/2014/main" id="{AC6DEBB6-89E8-46A5-89C6-1DC13B577F81}"/>
              </a:ext>
            </a:extLst>
          </p:cNvPr>
          <p:cNvSpPr>
            <a:spLocks noGrp="1"/>
          </p:cNvSpPr>
          <p:nvPr>
            <p:ph idx="1"/>
          </p:nvPr>
        </p:nvSpPr>
        <p:spPr>
          <a:xfrm>
            <a:off x="838200" y="1494320"/>
            <a:ext cx="10515600" cy="5032375"/>
          </a:xfrm>
        </p:spPr>
        <p:txBody>
          <a:bodyPr>
            <a:normAutofit/>
          </a:bodyPr>
          <a:lstStyle/>
          <a:p>
            <a:r>
              <a:rPr lang="fr-FR" dirty="0"/>
              <a:t>Les nourrissons préfèrent en effet entendre les chants de leurs mères plutôt que leurs paroles (</a:t>
            </a:r>
            <a:r>
              <a:rPr lang="fr-FR" dirty="0" err="1"/>
              <a:t>Nakata</a:t>
            </a:r>
            <a:r>
              <a:rPr lang="fr-FR" dirty="0"/>
              <a:t> &amp; </a:t>
            </a:r>
            <a:r>
              <a:rPr lang="fr-FR" dirty="0" err="1"/>
              <a:t>Trehub</a:t>
            </a:r>
            <a:r>
              <a:rPr lang="fr-FR" dirty="0"/>
              <a:t>, 2004), avec une préférence pour les intervalles mélodiques consonants. </a:t>
            </a:r>
          </a:p>
          <a:p>
            <a:r>
              <a:rPr lang="fr-FR" dirty="0"/>
              <a:t>Ces observations militent en faveur du prédéterminisme de la faculté d’identification phonologique des hauteurs, l’affinement de cette habilité étant ensuite le fait de la plasticité cérébrale (</a:t>
            </a:r>
            <a:r>
              <a:rPr lang="fr-FR" dirty="0" err="1"/>
              <a:t>Peretz</a:t>
            </a:r>
            <a:r>
              <a:rPr lang="fr-FR" dirty="0"/>
              <a:t> &amp; </a:t>
            </a:r>
            <a:r>
              <a:rPr lang="fr-FR" dirty="0" err="1"/>
              <a:t>Lidji</a:t>
            </a:r>
            <a:r>
              <a:rPr lang="fr-FR" dirty="0"/>
              <a:t>, 2006, p. 364).</a:t>
            </a:r>
          </a:p>
        </p:txBody>
      </p:sp>
    </p:spTree>
    <p:extLst>
      <p:ext uri="{BB962C8B-B14F-4D97-AF65-F5344CB8AC3E}">
        <p14:creationId xmlns:p14="http://schemas.microsoft.com/office/powerpoint/2010/main" val="50121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a:xfrm>
            <a:off x="838200" y="168757"/>
            <a:ext cx="10515600" cy="1325563"/>
          </a:xfrm>
        </p:spPr>
        <p:txBody>
          <a:bodyPr>
            <a:normAutofit/>
          </a:bodyPr>
          <a:lstStyle/>
          <a:p>
            <a:pPr lvl="0"/>
            <a:r>
              <a:rPr lang="fr-FR" sz="4400" dirty="0">
                <a:effectLst/>
                <a:latin typeface="Times New Roman" panose="02020603050405020304" pitchFamily="18" charset="0"/>
                <a:ea typeface="Times" panose="02020603050405020304" pitchFamily="18" charset="0"/>
              </a:rPr>
              <a:t>Modularité topographique cérébrale des habiletés musicales</a:t>
            </a:r>
            <a:endParaRPr lang="en-US" dirty="0"/>
          </a:p>
        </p:txBody>
      </p:sp>
      <p:pic>
        <p:nvPicPr>
          <p:cNvPr id="7" name="Image 6">
            <a:extLst>
              <a:ext uri="{FF2B5EF4-FFF2-40B4-BE49-F238E27FC236}">
                <a16:creationId xmlns:a16="http://schemas.microsoft.com/office/drawing/2014/main" id="{12E80838-B588-4F2B-BA6A-56B9F1146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987" y="1692782"/>
            <a:ext cx="8764171" cy="5063085"/>
          </a:xfrm>
          <a:prstGeom prst="rect">
            <a:avLst/>
          </a:prstGeom>
        </p:spPr>
      </p:pic>
    </p:spTree>
    <p:extLst>
      <p:ext uri="{BB962C8B-B14F-4D97-AF65-F5344CB8AC3E}">
        <p14:creationId xmlns:p14="http://schemas.microsoft.com/office/powerpoint/2010/main" val="14951328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a:xfrm>
            <a:off x="838200" y="168757"/>
            <a:ext cx="10515600" cy="1325563"/>
          </a:xfrm>
        </p:spPr>
        <p:txBody>
          <a:bodyPr>
            <a:normAutofit/>
          </a:bodyPr>
          <a:lstStyle/>
          <a:p>
            <a:pPr lvl="0"/>
            <a:r>
              <a:rPr lang="fr-FR" sz="4400" dirty="0">
                <a:effectLst/>
                <a:latin typeface="Times New Roman" panose="02020603050405020304" pitchFamily="18" charset="0"/>
                <a:ea typeface="Times" panose="02020603050405020304" pitchFamily="18" charset="0"/>
              </a:rPr>
              <a:t>Modularité topographique cérébrale des habiletés musicales</a:t>
            </a:r>
            <a:endParaRPr lang="en-US" dirty="0"/>
          </a:p>
        </p:txBody>
      </p:sp>
      <p:pic>
        <p:nvPicPr>
          <p:cNvPr id="7" name="Image 6">
            <a:extLst>
              <a:ext uri="{FF2B5EF4-FFF2-40B4-BE49-F238E27FC236}">
                <a16:creationId xmlns:a16="http://schemas.microsoft.com/office/drawing/2014/main" id="{12E80838-B588-4F2B-BA6A-56B9F1146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987" y="1692782"/>
            <a:ext cx="8764171" cy="5063085"/>
          </a:xfrm>
          <a:prstGeom prst="rect">
            <a:avLst/>
          </a:prstGeom>
        </p:spPr>
      </p:pic>
      <p:sp>
        <p:nvSpPr>
          <p:cNvPr id="3" name="Parallélogramme 2">
            <a:extLst>
              <a:ext uri="{FF2B5EF4-FFF2-40B4-BE49-F238E27FC236}">
                <a16:creationId xmlns:a16="http://schemas.microsoft.com/office/drawing/2014/main" id="{DDEA5087-A304-433F-A3F3-AB4CEFE4E2B4}"/>
              </a:ext>
            </a:extLst>
          </p:cNvPr>
          <p:cNvSpPr/>
          <p:nvPr/>
        </p:nvSpPr>
        <p:spPr>
          <a:xfrm>
            <a:off x="3854548" y="4817849"/>
            <a:ext cx="3808995" cy="1083213"/>
          </a:xfrm>
          <a:prstGeom prst="parallelogram">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7093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r>
              <a:rPr lang="fr-FR" sz="4400" dirty="0">
                <a:effectLst/>
                <a:latin typeface="Times New Roman" panose="02020603050405020304" pitchFamily="18" charset="0"/>
                <a:ea typeface="Times" panose="02020603050405020304" pitchFamily="18" charset="0"/>
              </a:rPr>
              <a:t>Universalité de la musicalité</a:t>
            </a:r>
            <a:endParaRPr lang="en-US" dirty="0"/>
          </a:p>
        </p:txBody>
      </p:sp>
      <p:sp>
        <p:nvSpPr>
          <p:cNvPr id="3" name="Espace réservé du contenu 2">
            <a:extLst>
              <a:ext uri="{FF2B5EF4-FFF2-40B4-BE49-F238E27FC236}">
                <a16:creationId xmlns:a16="http://schemas.microsoft.com/office/drawing/2014/main" id="{D35B7636-21F9-4C98-9378-16EF5F00FAB4}"/>
              </a:ext>
            </a:extLst>
          </p:cNvPr>
          <p:cNvSpPr>
            <a:spLocks noGrp="1"/>
          </p:cNvSpPr>
          <p:nvPr>
            <p:ph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spc="-10" dirty="0">
                <a:effectLst/>
                <a:latin typeface="Times New Roman" panose="02020603050405020304" pitchFamily="18" charset="0"/>
                <a:ea typeface="Times" panose="02020603050405020304" pitchFamily="18" charset="0"/>
                <a:cs typeface="Times New Roman" panose="02020603050405020304" pitchFamily="18" charset="0"/>
              </a:rPr>
              <a:t>Plusieurs travaux de neuropsychologie de la musique mettent en avant l’universalité</a:t>
            </a:r>
            <a:r>
              <a:rPr lang="fr-FR" sz="1800" dirty="0">
                <a:effectLst/>
                <a:latin typeface="Times New Roman" panose="02020603050405020304" pitchFamily="18" charset="0"/>
                <a:ea typeface="Times" panose="02020603050405020304" pitchFamily="18" charset="0"/>
              </a:rPr>
              <a:t> de la capacité musicale ou musicalité, et ce, nonobstant l’existence de cas fort rares d’amusie congénitale et d’amusie acquise (</a:t>
            </a:r>
            <a:r>
              <a:rPr lang="fr-FR" sz="1800" dirty="0" err="1">
                <a:effectLst/>
                <a:latin typeface="Times New Roman" panose="02020603050405020304" pitchFamily="18" charset="0"/>
                <a:ea typeface="Times" panose="02020603050405020304" pitchFamily="18" charset="0"/>
              </a:rPr>
              <a:t>Peretz</a:t>
            </a:r>
            <a:r>
              <a:rPr lang="fr-FR" sz="1800" dirty="0">
                <a:effectLst/>
                <a:latin typeface="Times New Roman" panose="02020603050405020304" pitchFamily="18" charset="0"/>
                <a:ea typeface="Times" panose="02020603050405020304" pitchFamily="18" charset="0"/>
              </a:rPr>
              <a:t>, 2002), ces exceptions ne faisant en somme que confirmer la règle, ce qui permet d’affirmer que la musique (en tant que capacité langagière) est aussi naturelle que le langage verbal. </a:t>
            </a:r>
          </a:p>
        </p:txBody>
      </p:sp>
    </p:spTree>
    <p:extLst>
      <p:ext uri="{BB962C8B-B14F-4D97-AF65-F5344CB8AC3E}">
        <p14:creationId xmlns:p14="http://schemas.microsoft.com/office/powerpoint/2010/main" val="3205221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r>
              <a:rPr lang="fr-FR" sz="4400" dirty="0">
                <a:effectLst/>
                <a:latin typeface="Times New Roman" panose="02020603050405020304" pitchFamily="18" charset="0"/>
                <a:ea typeface="Times" panose="02020603050405020304" pitchFamily="18" charset="0"/>
              </a:rPr>
              <a:t>Universalité de la musicalité</a:t>
            </a:r>
            <a:endParaRPr lang="en-US" dirty="0"/>
          </a:p>
        </p:txBody>
      </p:sp>
      <p:sp>
        <p:nvSpPr>
          <p:cNvPr id="3" name="Espace réservé du contenu 2">
            <a:extLst>
              <a:ext uri="{FF2B5EF4-FFF2-40B4-BE49-F238E27FC236}">
                <a16:creationId xmlns:a16="http://schemas.microsoft.com/office/drawing/2014/main" id="{0586B545-D0FF-4FBB-9F8E-7717B6E51DD4}"/>
              </a:ext>
            </a:extLst>
          </p:cNvPr>
          <p:cNvSpPr>
            <a:spLocks noGrp="1"/>
          </p:cNvSpPr>
          <p:nvPr>
            <p:ph idx="1"/>
          </p:nvPr>
        </p:nvSpPr>
        <p:spPr/>
        <p:txBody>
          <a:bodyPr/>
          <a:lstStyle/>
          <a:p>
            <a:r>
              <a:rPr lang="fr-FR" sz="2800" dirty="0">
                <a:effectLst/>
                <a:latin typeface="Times New Roman" panose="02020603050405020304" pitchFamily="18" charset="0"/>
                <a:ea typeface="Times" panose="02020603050405020304" pitchFamily="18" charset="0"/>
              </a:rPr>
              <a:t>Cette musicalité s’exprime par une expertise implicite de base (écoute et production de la musique) qui est universellement partagée (Bigand &amp; Poulin-</a:t>
            </a:r>
            <a:r>
              <a:rPr lang="fr-FR" sz="2800" dirty="0" err="1">
                <a:effectLst/>
                <a:latin typeface="Times New Roman" panose="02020603050405020304" pitchFamily="18" charset="0"/>
                <a:ea typeface="Times" panose="02020603050405020304" pitchFamily="18" charset="0"/>
              </a:rPr>
              <a:t>Charronnat</a:t>
            </a:r>
            <a:r>
              <a:rPr lang="fr-FR" sz="2800" dirty="0">
                <a:effectLst/>
                <a:latin typeface="Times New Roman" panose="02020603050405020304" pitchFamily="18" charset="0"/>
                <a:ea typeface="Times" panose="02020603050405020304" pitchFamily="18" charset="0"/>
              </a:rPr>
              <a:t>, 2006; </a:t>
            </a:r>
            <a:r>
              <a:rPr lang="fr-FR" sz="2800" dirty="0" err="1">
                <a:effectLst/>
                <a:latin typeface="Times New Roman" panose="02020603050405020304" pitchFamily="18" charset="0"/>
                <a:ea typeface="Times" panose="02020603050405020304" pitchFamily="18" charset="0"/>
              </a:rPr>
              <a:t>Tillmann</a:t>
            </a:r>
            <a:r>
              <a:rPr lang="fr-FR" sz="2800" dirty="0">
                <a:effectLst/>
                <a:latin typeface="Times New Roman" panose="02020603050405020304" pitchFamily="18" charset="0"/>
                <a:ea typeface="Times" panose="02020603050405020304" pitchFamily="18" charset="0"/>
              </a:rPr>
              <a:t> et al., 2000, 2005), tout au moins pour la musique dite fonctionnelle ou populaire (</a:t>
            </a:r>
            <a:r>
              <a:rPr lang="fr-FR" sz="2800" dirty="0" err="1">
                <a:effectLst/>
                <a:latin typeface="Times New Roman" panose="02020603050405020304" pitchFamily="18" charset="0"/>
                <a:ea typeface="Times" panose="02020603050405020304" pitchFamily="18" charset="0"/>
              </a:rPr>
              <a:t>Nettl</a:t>
            </a:r>
            <a:r>
              <a:rPr lang="fr-FR" sz="2800" dirty="0">
                <a:effectLst/>
                <a:latin typeface="Times New Roman" panose="02020603050405020304" pitchFamily="18" charset="0"/>
                <a:ea typeface="Times" panose="02020603050405020304" pitchFamily="18" charset="0"/>
              </a:rPr>
              <a:t> &amp; </a:t>
            </a:r>
            <a:r>
              <a:rPr lang="fr-FR" sz="2800" dirty="0" err="1">
                <a:effectLst/>
                <a:latin typeface="Times New Roman" panose="02020603050405020304" pitchFamily="18" charset="0"/>
                <a:ea typeface="Times" panose="02020603050405020304" pitchFamily="18" charset="0"/>
              </a:rPr>
              <a:t>Béhague</a:t>
            </a:r>
            <a:r>
              <a:rPr lang="fr-FR" sz="2800" dirty="0">
                <a:effectLst/>
                <a:latin typeface="Times New Roman" panose="02020603050405020304" pitchFamily="18" charset="0"/>
                <a:ea typeface="Times" panose="02020603050405020304" pitchFamily="18" charset="0"/>
              </a:rPr>
              <a:t>, 1973), même si la finalité fonctionnelle ontogénétique de cette faculté, de même que son évolution phylogénique (McDermott &amp; Hauser, 2005), demeure quelque peu mystérieuse.</a:t>
            </a:r>
          </a:p>
          <a:p>
            <a:endParaRPr lang="fr-FR" dirty="0"/>
          </a:p>
        </p:txBody>
      </p:sp>
    </p:spTree>
    <p:extLst>
      <p:ext uri="{BB962C8B-B14F-4D97-AF65-F5344CB8AC3E}">
        <p14:creationId xmlns:p14="http://schemas.microsoft.com/office/powerpoint/2010/main" val="3703016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r>
              <a:rPr lang="fr-FR" sz="4400" dirty="0">
                <a:effectLst/>
                <a:latin typeface="Times New Roman" panose="02020603050405020304" pitchFamily="18" charset="0"/>
                <a:ea typeface="Times" panose="02020603050405020304" pitchFamily="18" charset="0"/>
              </a:rPr>
              <a:t>Universalité de la mélodicité</a:t>
            </a:r>
            <a:endParaRPr lang="en-US" dirty="0"/>
          </a:p>
        </p:txBody>
      </p:sp>
      <p:sp>
        <p:nvSpPr>
          <p:cNvPr id="3" name="Espace réservé du contenu 2">
            <a:extLst>
              <a:ext uri="{FF2B5EF4-FFF2-40B4-BE49-F238E27FC236}">
                <a16:creationId xmlns:a16="http://schemas.microsoft.com/office/drawing/2014/main" id="{47121519-94C4-40A7-80E3-62777B95ABCD}"/>
              </a:ext>
            </a:extLst>
          </p:cNvPr>
          <p:cNvSpPr>
            <a:spLocks noGrp="1"/>
          </p:cNvSpPr>
          <p:nvPr>
            <p:ph idx="1"/>
          </p:nvPr>
        </p:nvSpPr>
        <p:spPr/>
        <p:txBody>
          <a:bodyPr>
            <a:normAutofit/>
          </a:bodyPr>
          <a:lstStyle/>
          <a:p>
            <a:pPr marL="0" indent="0" algn="just">
              <a:spcAft>
                <a:spcPts val="300"/>
              </a:spcAft>
              <a:buNone/>
            </a:pPr>
            <a:r>
              <a:rPr lang="fr-FR" dirty="0">
                <a:latin typeface="Times New Roman" panose="02020603050405020304" pitchFamily="18" charset="0"/>
                <a:ea typeface="Times" panose="02020603050405020304" pitchFamily="18" charset="0"/>
              </a:rPr>
              <a:t>De même, les travaux de musicologie générale (incluant l’ethnomusicologie analytique) portent témoignage en faveur de l’existence dans presque toutes les cultures planétaires de systèmes mélodiques partageant deux principes (</a:t>
            </a:r>
            <a:r>
              <a:rPr lang="fr-FR" dirty="0" err="1">
                <a:latin typeface="Times New Roman" panose="02020603050405020304" pitchFamily="18" charset="0"/>
                <a:ea typeface="Times" panose="02020603050405020304" pitchFamily="18" charset="0"/>
              </a:rPr>
              <a:t>Carterette</a:t>
            </a:r>
            <a:r>
              <a:rPr lang="fr-FR" dirty="0">
                <a:latin typeface="Times New Roman" panose="02020603050405020304" pitchFamily="18" charset="0"/>
                <a:ea typeface="Times" panose="02020603050405020304" pitchFamily="18" charset="0"/>
              </a:rPr>
              <a:t> &amp; Kendall, 1999; </a:t>
            </a:r>
            <a:r>
              <a:rPr lang="fr-FR" dirty="0" err="1">
                <a:latin typeface="Times New Roman" panose="02020603050405020304" pitchFamily="18" charset="0"/>
                <a:ea typeface="Times" panose="02020603050405020304" pitchFamily="18" charset="0"/>
              </a:rPr>
              <a:t>Dowling</a:t>
            </a:r>
            <a:r>
              <a:rPr lang="fr-FR" dirty="0">
                <a:latin typeface="Times New Roman" panose="02020603050405020304" pitchFamily="18" charset="0"/>
                <a:ea typeface="Times" panose="02020603050405020304" pitchFamily="18" charset="0"/>
              </a:rPr>
              <a:t>, 1984; </a:t>
            </a:r>
            <a:r>
              <a:rPr lang="fr-FR" dirty="0" err="1">
                <a:latin typeface="Times New Roman" panose="02020603050405020304" pitchFamily="18" charset="0"/>
                <a:ea typeface="Times" panose="02020603050405020304" pitchFamily="18" charset="0"/>
              </a:rPr>
              <a:t>Dowling</a:t>
            </a:r>
            <a:r>
              <a:rPr lang="fr-FR" dirty="0">
                <a:latin typeface="Times New Roman" panose="02020603050405020304" pitchFamily="18" charset="0"/>
                <a:ea typeface="Times" panose="02020603050405020304" pitchFamily="18" charset="0"/>
              </a:rPr>
              <a:t> &amp; </a:t>
            </a:r>
            <a:r>
              <a:rPr lang="fr-FR" dirty="0" err="1">
                <a:latin typeface="Times New Roman" panose="02020603050405020304" pitchFamily="18" charset="0"/>
                <a:ea typeface="Times" panose="02020603050405020304" pitchFamily="18" charset="0"/>
              </a:rPr>
              <a:t>Harwood</a:t>
            </a:r>
            <a:r>
              <a:rPr lang="fr-FR" dirty="0">
                <a:latin typeface="Times New Roman" panose="02020603050405020304" pitchFamily="18" charset="0"/>
                <a:ea typeface="Times" panose="02020603050405020304" pitchFamily="18" charset="0"/>
              </a:rPr>
              <a:t>, 1986; </a:t>
            </a:r>
            <a:r>
              <a:rPr lang="fr-FR" dirty="0" err="1">
                <a:latin typeface="Times New Roman" panose="02020603050405020304" pitchFamily="18" charset="0"/>
                <a:ea typeface="Times" panose="02020603050405020304" pitchFamily="18" charset="0"/>
              </a:rPr>
              <a:t>Tràn</a:t>
            </a:r>
            <a:r>
              <a:rPr lang="fr-FR" dirty="0">
                <a:latin typeface="Times New Roman" panose="02020603050405020304" pitchFamily="18" charset="0"/>
                <a:ea typeface="Times" panose="02020603050405020304" pitchFamily="18" charset="0"/>
              </a:rPr>
              <a:t>, 1968) : </a:t>
            </a:r>
          </a:p>
          <a:p>
            <a:pPr marL="342900" lvl="0" indent="-342900" algn="just">
              <a:spcAft>
                <a:spcPts val="300"/>
              </a:spcAft>
              <a:buFont typeface="+mj-lt"/>
              <a:buAutoNum type="arabicParenBoth"/>
            </a:pPr>
            <a:r>
              <a:rPr lang="fr-FR" dirty="0">
                <a:latin typeface="Times New Roman" panose="02020603050405020304" pitchFamily="18" charset="0"/>
                <a:ea typeface="Times" panose="02020603050405020304" pitchFamily="18" charset="0"/>
              </a:rPr>
              <a:t>l’emploi d’échelles de hauteurs discrétisées (généralement de cinq à sept degrés, souvent réplicables à l’octave) et </a:t>
            </a:r>
          </a:p>
          <a:p>
            <a:pPr marL="342900" lvl="0" indent="-342900" algn="just">
              <a:spcAft>
                <a:spcPts val="300"/>
              </a:spcAft>
              <a:buFont typeface="+mj-lt"/>
              <a:buAutoNum type="arabicParenBoth"/>
            </a:pPr>
            <a:r>
              <a:rPr lang="fr-FR" dirty="0">
                <a:latin typeface="Times New Roman" panose="02020603050405020304" pitchFamily="18" charset="0"/>
                <a:ea typeface="Times" panose="02020603050405020304" pitchFamily="18" charset="0"/>
              </a:rPr>
              <a:t>la hiérarchisation de ces hauteurs en termes d’occurrence, de polarité et de stabilité. </a:t>
            </a:r>
          </a:p>
          <a:p>
            <a:pPr marL="0" indent="0" algn="just">
              <a:spcAft>
                <a:spcPts val="300"/>
              </a:spcAft>
              <a:buNone/>
            </a:pPr>
            <a:endParaRPr lang="fr-FR" dirty="0">
              <a:latin typeface="Times New Roman" panose="02020603050405020304" pitchFamily="18" charset="0"/>
              <a:ea typeface="Times" panose="02020603050405020304" pitchFamily="18" charset="0"/>
            </a:endParaRPr>
          </a:p>
          <a:p>
            <a:pPr marL="342900" lvl="0" indent="-342900" algn="just">
              <a:spcAft>
                <a:spcPts val="300"/>
              </a:spcAft>
              <a:buFont typeface="+mj-lt"/>
              <a:buAutoNum type="arabicParenBoth"/>
            </a:pPr>
            <a:endParaRPr lang="fr-FR" sz="2800" dirty="0">
              <a:effectLst/>
              <a:latin typeface="Times New Roman" panose="02020603050405020304" pitchFamily="18" charset="0"/>
              <a:ea typeface="Times" panose="02020603050405020304" pitchFamily="18" charset="0"/>
            </a:endParaRPr>
          </a:p>
          <a:p>
            <a:endParaRPr lang="fr-FR" dirty="0"/>
          </a:p>
        </p:txBody>
      </p:sp>
    </p:spTree>
    <p:extLst>
      <p:ext uri="{BB962C8B-B14F-4D97-AF65-F5344CB8AC3E}">
        <p14:creationId xmlns:p14="http://schemas.microsoft.com/office/powerpoint/2010/main" val="275465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r>
              <a:rPr lang="fr-FR" sz="4400" dirty="0">
                <a:effectLst/>
                <a:latin typeface="Times New Roman" panose="02020603050405020304" pitchFamily="18" charset="0"/>
                <a:ea typeface="Times" panose="02020603050405020304" pitchFamily="18" charset="0"/>
              </a:rPr>
              <a:t>Universalité de la mélodicité</a:t>
            </a:r>
            <a:endParaRPr lang="en-US" dirty="0"/>
          </a:p>
        </p:txBody>
      </p:sp>
      <p:sp>
        <p:nvSpPr>
          <p:cNvPr id="3" name="Espace réservé du contenu 2">
            <a:extLst>
              <a:ext uri="{FF2B5EF4-FFF2-40B4-BE49-F238E27FC236}">
                <a16:creationId xmlns:a16="http://schemas.microsoft.com/office/drawing/2014/main" id="{47121519-94C4-40A7-80E3-62777B95ABCD}"/>
              </a:ext>
            </a:extLst>
          </p:cNvPr>
          <p:cNvSpPr>
            <a:spLocks noGrp="1"/>
          </p:cNvSpPr>
          <p:nvPr>
            <p:ph idx="1"/>
          </p:nvPr>
        </p:nvSpPr>
        <p:spPr/>
        <p:txBody>
          <a:bodyPr>
            <a:normAutofit/>
          </a:bodyPr>
          <a:lstStyle/>
          <a:p>
            <a:pPr indent="182880" algn="just">
              <a:spcAft>
                <a:spcPts val="300"/>
              </a:spcAft>
            </a:pPr>
            <a:r>
              <a:rPr lang="fr-FR" sz="2800" dirty="0">
                <a:effectLst/>
                <a:latin typeface="Times New Roman" panose="02020603050405020304" pitchFamily="18" charset="0"/>
                <a:ea typeface="Times" panose="02020603050405020304" pitchFamily="18" charset="0"/>
              </a:rPr>
              <a:t>Plus particulièrement, les musiques qui relèvent du système modal monodique se construisent à partir de ces deux caractérisations de ce que je propose de dénommer « mélodicité », auxquelles </a:t>
            </a:r>
            <a:r>
              <a:rPr lang="fr-FR" sz="2800" dirty="0" err="1">
                <a:effectLst/>
                <a:latin typeface="Times New Roman" panose="02020603050405020304" pitchFamily="18" charset="0"/>
                <a:ea typeface="Times" panose="02020603050405020304" pitchFamily="18" charset="0"/>
              </a:rPr>
              <a:t>Tràn</a:t>
            </a:r>
            <a:r>
              <a:rPr lang="fr-FR" sz="2800" dirty="0">
                <a:effectLst/>
                <a:latin typeface="Times New Roman" panose="02020603050405020304" pitchFamily="18" charset="0"/>
                <a:ea typeface="Times" panose="02020603050405020304" pitchFamily="18" charset="0"/>
              </a:rPr>
              <a:t> Van </a:t>
            </a:r>
            <a:r>
              <a:rPr lang="fr-FR" sz="2800" dirty="0" err="1">
                <a:effectLst/>
                <a:latin typeface="Times New Roman" panose="02020603050405020304" pitchFamily="18" charset="0"/>
                <a:ea typeface="Times" panose="02020603050405020304" pitchFamily="18" charset="0"/>
              </a:rPr>
              <a:t>Khé</a:t>
            </a:r>
            <a:r>
              <a:rPr lang="fr-FR" sz="2800" dirty="0">
                <a:effectLst/>
                <a:latin typeface="Times New Roman" panose="02020603050405020304" pitchFamily="18" charset="0"/>
                <a:ea typeface="Times" panose="02020603050405020304" pitchFamily="18" charset="0"/>
              </a:rPr>
              <a:t> adjoint deux autres : </a:t>
            </a:r>
          </a:p>
          <a:p>
            <a:pPr marL="742950" indent="-514350" algn="just">
              <a:spcAft>
                <a:spcPts val="300"/>
              </a:spcAft>
              <a:buFont typeface="+mj-lt"/>
              <a:buAutoNum type="arabicPeriod" startAt="3"/>
            </a:pPr>
            <a:r>
              <a:rPr lang="fr-FR" sz="2800" dirty="0">
                <a:effectLst/>
                <a:latin typeface="Times New Roman" panose="02020603050405020304" pitchFamily="18" charset="0"/>
                <a:ea typeface="Times" panose="02020603050405020304" pitchFamily="18" charset="0"/>
              </a:rPr>
              <a:t>l’existence de formules mélodiques caractéristiques et </a:t>
            </a:r>
          </a:p>
          <a:p>
            <a:pPr marL="742950" indent="-514350" algn="just">
              <a:spcAft>
                <a:spcPts val="300"/>
              </a:spcAft>
              <a:buFont typeface="+mj-lt"/>
              <a:buAutoNum type="arabicPeriod" startAt="3"/>
            </a:pPr>
            <a:r>
              <a:rPr lang="fr-FR" sz="2800" dirty="0">
                <a:effectLst/>
                <a:latin typeface="Times New Roman" panose="02020603050405020304" pitchFamily="18" charset="0"/>
                <a:ea typeface="Times" panose="02020603050405020304" pitchFamily="18" charset="0"/>
              </a:rPr>
              <a:t>d’un sentiment modal (</a:t>
            </a:r>
            <a:r>
              <a:rPr lang="fr-FR" sz="2800" i="1" dirty="0">
                <a:effectLst/>
                <a:latin typeface="Times New Roman" panose="02020603050405020304" pitchFamily="18" charset="0"/>
                <a:ea typeface="Times" panose="02020603050405020304" pitchFamily="18" charset="0"/>
              </a:rPr>
              <a:t>ethos</a:t>
            </a:r>
            <a:r>
              <a:rPr lang="fr-FR" sz="2800" dirty="0">
                <a:effectLst/>
                <a:latin typeface="Times New Roman" panose="02020603050405020304" pitchFamily="18" charset="0"/>
                <a:ea typeface="Times" panose="02020603050405020304" pitchFamily="18" charset="0"/>
              </a:rPr>
              <a:t>) (</a:t>
            </a:r>
            <a:r>
              <a:rPr lang="fr-FR" sz="2800" dirty="0" err="1">
                <a:effectLst/>
                <a:latin typeface="Times New Roman" panose="02020603050405020304" pitchFamily="18" charset="0"/>
                <a:ea typeface="Times" panose="02020603050405020304" pitchFamily="18" charset="0"/>
              </a:rPr>
              <a:t>Tràn</a:t>
            </a:r>
            <a:r>
              <a:rPr lang="fr-FR" sz="2800" dirty="0">
                <a:effectLst/>
                <a:latin typeface="Times New Roman" panose="02020603050405020304" pitchFamily="18" charset="0"/>
                <a:ea typeface="Times" panose="02020603050405020304" pitchFamily="18" charset="0"/>
              </a:rPr>
              <a:t>, 1968). </a:t>
            </a:r>
          </a:p>
        </p:txBody>
      </p:sp>
    </p:spTree>
    <p:extLst>
      <p:ext uri="{BB962C8B-B14F-4D97-AF65-F5344CB8AC3E}">
        <p14:creationId xmlns:p14="http://schemas.microsoft.com/office/powerpoint/2010/main" val="305119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642-4749-4C56-8F8F-99C64B716BCD}"/>
              </a:ext>
            </a:extLst>
          </p:cNvPr>
          <p:cNvSpPr>
            <a:spLocks noGrp="1"/>
          </p:cNvSpPr>
          <p:nvPr>
            <p:ph type="title"/>
          </p:nvPr>
        </p:nvSpPr>
        <p:spPr/>
        <p:txBody>
          <a:bodyPr>
            <a:normAutofit/>
          </a:bodyPr>
          <a:lstStyle/>
          <a:p>
            <a:r>
              <a:rPr lang="fr-FR" sz="4400" dirty="0">
                <a:effectLst/>
                <a:latin typeface="Times New Roman" panose="02020603050405020304" pitchFamily="18" charset="0"/>
                <a:ea typeface="Times" panose="02020603050405020304" pitchFamily="18" charset="0"/>
              </a:rPr>
              <a:t>Universalité de la mélodicité</a:t>
            </a:r>
            <a:endParaRPr lang="en-US" dirty="0"/>
          </a:p>
        </p:txBody>
      </p:sp>
      <p:sp>
        <p:nvSpPr>
          <p:cNvPr id="3" name="Espace réservé du contenu 2">
            <a:extLst>
              <a:ext uri="{FF2B5EF4-FFF2-40B4-BE49-F238E27FC236}">
                <a16:creationId xmlns:a16="http://schemas.microsoft.com/office/drawing/2014/main" id="{47121519-94C4-40A7-80E3-62777B95ABCD}"/>
              </a:ext>
            </a:extLst>
          </p:cNvPr>
          <p:cNvSpPr>
            <a:spLocks noGrp="1"/>
          </p:cNvSpPr>
          <p:nvPr>
            <p:ph idx="1"/>
          </p:nvPr>
        </p:nvSpPr>
        <p:spPr/>
        <p:txBody>
          <a:bodyPr>
            <a:normAutofit/>
          </a:bodyPr>
          <a:lstStyle/>
          <a:p>
            <a:pPr marL="742950" indent="-514350" algn="just">
              <a:spcAft>
                <a:spcPts val="300"/>
              </a:spcAft>
            </a:pPr>
            <a:r>
              <a:rPr lang="fr-FR" sz="2800" dirty="0">
                <a:effectLst/>
                <a:latin typeface="Times New Roman" panose="02020603050405020304" pitchFamily="18" charset="0"/>
                <a:ea typeface="Times" panose="02020603050405020304" pitchFamily="18" charset="0"/>
              </a:rPr>
              <a:t>Quant aux musiques relevant du système pentatonique monodique, elles obéissent à cette double caractérisation mélodieuse, avec, néanmoins une moindre inférence du principe de hiérarchisation (Picard, 2024), </a:t>
            </a:r>
          </a:p>
          <a:p>
            <a:pPr marL="742950" indent="-514350" algn="just">
              <a:spcAft>
                <a:spcPts val="300"/>
              </a:spcAft>
            </a:pPr>
            <a:r>
              <a:rPr lang="fr-FR" sz="2800" dirty="0">
                <a:effectLst/>
                <a:latin typeface="Times New Roman" panose="02020603050405020304" pitchFamily="18" charset="0"/>
                <a:ea typeface="Times" panose="02020603050405020304" pitchFamily="18" charset="0"/>
              </a:rPr>
              <a:t>tandis qu’au contraire celui-ci est renforcé dans les musiques relevant du système tonal harmonique, historiquement dérivé du système modal, et ce, en conséquence de l’adoption </a:t>
            </a:r>
          </a:p>
          <a:p>
            <a:pPr marL="742950" indent="-514350" algn="just">
              <a:spcAft>
                <a:spcPts val="300"/>
              </a:spcAft>
            </a:pPr>
            <a:r>
              <a:rPr lang="fr-FR" sz="2800" dirty="0">
                <a:effectLst/>
                <a:latin typeface="Times New Roman" panose="02020603050405020304" pitchFamily="18" charset="0"/>
                <a:ea typeface="Times" panose="02020603050405020304" pitchFamily="18" charset="0"/>
              </a:rPr>
              <a:t>de la polyphonie verticale que Heinrich Schenker assujettit à une </a:t>
            </a:r>
            <a:r>
              <a:rPr lang="fr-FR" sz="2800" i="1" dirty="0" err="1">
                <a:effectLst/>
                <a:latin typeface="Times New Roman" panose="02020603050405020304" pitchFamily="18" charset="0"/>
                <a:ea typeface="Times" panose="02020603050405020304" pitchFamily="18" charset="0"/>
              </a:rPr>
              <a:t>Ursatz</a:t>
            </a:r>
            <a:r>
              <a:rPr lang="fr-FR" sz="2800" dirty="0">
                <a:effectLst/>
                <a:latin typeface="Times New Roman" panose="02020603050405020304" pitchFamily="18" charset="0"/>
                <a:ea typeface="Times" panose="02020603050405020304" pitchFamily="18" charset="0"/>
              </a:rPr>
              <a:t> ou structure originaire/fondamentale qui va de l’accord de tonique et y ramène inéluctablement (Meeùs, 1993).</a:t>
            </a:r>
          </a:p>
        </p:txBody>
      </p:sp>
    </p:spTree>
    <p:extLst>
      <p:ext uri="{BB962C8B-B14F-4D97-AF65-F5344CB8AC3E}">
        <p14:creationId xmlns:p14="http://schemas.microsoft.com/office/powerpoint/2010/main" val="382123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10606</TotalTime>
  <Words>5246</Words>
  <Application>Microsoft Office PowerPoint</Application>
  <PresentationFormat>Grand écran</PresentationFormat>
  <Paragraphs>207</Paragraphs>
  <Slides>49</Slides>
  <Notes>31</Notes>
  <HiddenSlides>0</HiddenSlides>
  <MMClips>3</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49</vt:i4>
      </vt:variant>
    </vt:vector>
  </HeadingPairs>
  <TitlesOfParts>
    <vt:vector size="56" baseType="lpstr">
      <vt:lpstr>Arial</vt:lpstr>
      <vt:lpstr>Calibri</vt:lpstr>
      <vt:lpstr>Calibri Light</vt:lpstr>
      <vt:lpstr>Cambria Math</vt:lpstr>
      <vt:lpstr>Times New Roman</vt:lpstr>
      <vt:lpstr>Times-Roman</vt:lpstr>
      <vt:lpstr>Office Theme</vt:lpstr>
      <vt:lpstr>Grammaticalité, sémiose et traitement neurocognitif de la musique  Séance 1  Institut de Musicothérapie de Nantes</vt:lpstr>
      <vt:lpstr>Introduction</vt:lpstr>
      <vt:lpstr>Introduction</vt:lpstr>
      <vt:lpstr>La faculté de musique ou musicalité, entre nature et culture </vt:lpstr>
      <vt:lpstr>Universalité de la musicalité</vt:lpstr>
      <vt:lpstr>Universalité de la musicalité</vt:lpstr>
      <vt:lpstr>Universalité de la mélodicité</vt:lpstr>
      <vt:lpstr>Universalité de la mélodicité</vt:lpstr>
      <vt:lpstr>Universalité de la mélodicité</vt:lpstr>
      <vt:lpstr>Perception du message musical</vt:lpstr>
      <vt:lpstr>Spécificité musicale du module d’encodage de la fréquence </vt:lpstr>
      <vt:lpstr>Spécificité musicale du module d’encodage de la fréquence </vt:lpstr>
      <vt:lpstr>Mélodicité organique de l’encodage fréquentiel</vt:lpstr>
      <vt:lpstr>Anatomie de l’oreille :  (1) conduit auditif externe ;  (2) membrane du tympan ;  (3) caisse du tympan (oreille moyenne) ;  (4) marteau ;  (5) enclume ;  (6) étrier ;  (7) fenêtre ovale (16 kHz) ;  (8) fenêtre ronde; (9) trompe d’Eustache; (10) canal cochléaire ;  (11) rampe vestibulaire ;  (12) rampe tympanique ;  (13) apex (16 Hz)  ;  (14) membrane basilaire ; (15) nerf cochléaire ;  (16) membrane de Reissner  (croquis réalisé par Youmna Saba) </vt:lpstr>
      <vt:lpstr>Organe de Corti : (1) fibres du nerf auditif ; (2) cellules ciliées internes ; (3) stéréocils ; (4) membrane tectoriale ; (5) tunnel de Corti ; (6) canal cochléaire (endolymphe) ; (7) cellules ciliées externes ; (8) cellules de Deiters ; (9) membrane basilaire ; (10) rampe vestibulaire (périlymphe, cortilymphe) (croquis réalisé par Youmna Saba)</vt:lpstr>
      <vt:lpstr>Encodage temporel et chroma</vt:lpstr>
      <vt:lpstr>Encodage temporel et chroma</vt:lpstr>
      <vt:lpstr>Encodage spatial par tonotopie</vt:lpstr>
      <vt:lpstr>Encodage spatial par tonotopie</vt:lpstr>
      <vt:lpstr>Encodage spatial par tonotopie</vt:lpstr>
      <vt:lpstr>Prédilection neurocognitive pour les intervalles de tierce</vt:lpstr>
      <vt:lpstr>Préamplification sélective des fréquences afférentes</vt:lpstr>
      <vt:lpstr>Préamplification sélective des fréquences afférentes</vt:lpstr>
      <vt:lpstr>Maximisation sélective des otoémissions acoustiques </vt:lpstr>
      <vt:lpstr>Maximisation sélective des otoémissions acoustiques </vt:lpstr>
      <vt:lpstr>Maximisation sélective des otoémissions acoustiques </vt:lpstr>
      <vt:lpstr>Maximisation sélective des otoémissions acoustiques </vt:lpstr>
      <vt:lpstr>Maximisation sélective des otoémissions acoustiques </vt:lpstr>
      <vt:lpstr>Maximisation sélective des otoémissions acoustiques </vt:lpstr>
      <vt:lpstr>Maximisation sélective des otoémissions acoustiques </vt:lpstr>
      <vt:lpstr>Maximisation sélective des otoémissions acoustiques </vt:lpstr>
      <vt:lpstr>Maximisation sélective des otoémissions acoustiques </vt:lpstr>
      <vt:lpstr>Maximisation sélective des otoémissions acoustiques </vt:lpstr>
      <vt:lpstr>Voies auditives</vt:lpstr>
      <vt:lpstr>Voie auditive primaire</vt:lpstr>
      <vt:lpstr>Voie auditive non spécifique</vt:lpstr>
      <vt:lpstr>Sensation et perception consciente intégration comportementale de l’information auditive (http://www.cochlea.eu/cerveau-auditif)</vt:lpstr>
      <vt:lpstr>Traitement cortical du message musical</vt:lpstr>
      <vt:lpstr>Traitement cortical du message musical: Vue frontale montrant les gyri temporaux supérieurs.  Asymétrie anatomique des aires auditives droite et gauche (adapté de Szikla et al., 1977)</vt:lpstr>
      <vt:lpstr>Traitement cortical du message musical</vt:lpstr>
      <vt:lpstr>Traitement cortical du message musical</vt:lpstr>
      <vt:lpstr>Traitement cortical du message musical</vt:lpstr>
      <vt:lpstr>Partage des habilités temporelles avec d’autres domaines </vt:lpstr>
      <vt:lpstr>Partage des habilités temporelles avec d’autres domaines </vt:lpstr>
      <vt:lpstr>Partage des habilités temporelles avec d’autres domaines </vt:lpstr>
      <vt:lpstr>Précocité des habiletés musicales</vt:lpstr>
      <vt:lpstr>Précocité des habiletés musicales</vt:lpstr>
      <vt:lpstr>Modularité topographique cérébrale des habiletés musicales</vt:lpstr>
      <vt:lpstr>Modularité topographique cérébrale des habiletés musicales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Nidaa ABOU MRAD</dc:creator>
  <cp:lastModifiedBy>Virginie FETIS</cp:lastModifiedBy>
  <cp:revision>146</cp:revision>
  <dcterms:created xsi:type="dcterms:W3CDTF">2022-01-24T12:25:09Z</dcterms:created>
  <dcterms:modified xsi:type="dcterms:W3CDTF">2025-01-15T08:41:07Z</dcterms:modified>
</cp:coreProperties>
</file>