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slides/slide400.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600.xml" ContentType="application/vnd.openxmlformats-officedocument.presentationml.slide+xml"/>
  <Override PartName="/ppt/slides/slide500.xml" ContentType="application/vnd.openxmlformats-officedocument.presentationml.slide+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Masters/slideMaster10.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Layouts/slideLayout80.xml" ContentType="application/vnd.openxmlformats-officedocument.presentationml.slideLayout+xml"/>
  <Override PartName="/ppt/slideLayouts/slideLayout30.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slideLayouts/slideLayout60.xml" ContentType="application/vnd.openxmlformats-officedocument.presentationml.slideLayout+xml"/>
  <Override PartName="/ppt/slideLayouts/slideLayout110.xml" ContentType="application/vnd.openxmlformats-officedocument.presentationml.slideLayout+xml"/>
  <Override PartName="/ppt/slideLayouts/slideLayout50.xml" ContentType="application/vnd.openxmlformats-officedocument.presentationml.slideLayout+xml"/>
  <Override PartName="/ppt/slideLayouts/slideLayout100.xml" ContentType="application/vnd.openxmlformats-officedocument.presentationml.slideLayout+xml"/>
  <Override PartName="/ppt/slideLayouts/slideLayout40.xml" ContentType="application/vnd.openxmlformats-officedocument.presentationml.slideLayout+xml"/>
  <Override PartName="/ppt/slideLayouts/slideLayout90.xml" ContentType="application/vnd.openxmlformats-officedocument.presentationml.slideLayout+xml"/>
  <Override PartName="/ppt/slideLayouts/slideLayout82.xml" ContentType="application/vnd.openxmlformats-officedocument.presentationml.slideLayout+xml"/>
  <Override PartName="/ppt/slideLayouts/slideLayout32.xml" ContentType="application/vnd.openxmlformats-officedocument.presentationml.slideLayout+xml"/>
  <Override PartName="/ppt/slideLayouts/slideLayout72.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slideLayouts/slideLayout62.xml" ContentType="application/vnd.openxmlformats-officedocument.presentationml.slideLayout+xml"/>
  <Override PartName="/ppt/slideLayouts/slideLayout112.xml" ContentType="application/vnd.openxmlformats-officedocument.presentationml.slideLayout+xml"/>
  <Override PartName="/ppt/slideLayouts/slideLayout52.xml" ContentType="application/vnd.openxmlformats-officedocument.presentationml.slideLayout+xml"/>
  <Override PartName="/ppt/slideLayouts/slideLayout102.xml" ContentType="application/vnd.openxmlformats-officedocument.presentationml.slideLayout+xml"/>
  <Override PartName="/ppt/slideLayouts/slideLayout42.xml" ContentType="application/vnd.openxmlformats-officedocument.presentationml.slideLayout+xml"/>
  <Override PartName="/ppt/slideLayouts/slideLayout92.xml" ContentType="application/vnd.openxmlformats-officedocument.presentationml.slideLayout+xml"/>
  <Override PartName="/ppt/slideLayouts/slideLayout81.xml" ContentType="application/vnd.openxmlformats-officedocument.presentationml.slideLayout+xml"/>
  <Override PartName="/ppt/slideLayouts/slideLayout31.xml" ContentType="application/vnd.openxmlformats-officedocument.presentationml.slideLayout+xml"/>
  <Override PartName="/ppt/slideLayouts/slideLayout71.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slideLayouts/slideLayout61.xml" ContentType="application/vnd.openxmlformats-officedocument.presentationml.slideLayout+xml"/>
  <Override PartName="/ppt/slideLayouts/slideLayout111.xml" ContentType="application/vnd.openxmlformats-officedocument.presentationml.slideLayout+xml"/>
  <Override PartName="/ppt/slideLayouts/slideLayout51.xml" ContentType="application/vnd.openxmlformats-officedocument.presentationml.slideLayout+xml"/>
  <Override PartName="/ppt/slideLayouts/slideLayout101.xml" ContentType="application/vnd.openxmlformats-officedocument.presentationml.slideLayout+xml"/>
  <Override PartName="/ppt/slideLayouts/slideLayout41.xml" ContentType="application/vnd.openxmlformats-officedocument.presentationml.slideLayout+xml"/>
  <Override PartName="/ppt/slideLayouts/slideLayout9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511" r:id="rId3"/>
    <p:sldId id="503" r:id="rId4"/>
    <p:sldId id="513" r:id="rId5"/>
    <p:sldId id="514" r:id="rId6"/>
    <p:sldId id="260" r:id="rId7"/>
    <p:sldId id="261" r:id="rId8"/>
    <p:sldId id="272" r:id="rId9"/>
    <p:sldId id="299" r:id="rId10"/>
    <p:sldId id="526" r:id="rId11"/>
    <p:sldId id="517" r:id="rId12"/>
    <p:sldId id="263" r:id="rId13"/>
    <p:sldId id="284" r:id="rId14"/>
    <p:sldId id="516" r:id="rId15"/>
    <p:sldId id="273" r:id="rId16"/>
    <p:sldId id="518" r:id="rId17"/>
    <p:sldId id="515" r:id="rId18"/>
    <p:sldId id="277" r:id="rId19"/>
    <p:sldId id="276" r:id="rId20"/>
    <p:sldId id="278" r:id="rId21"/>
    <p:sldId id="267" r:id="rId22"/>
    <p:sldId id="294" r:id="rId23"/>
    <p:sldId id="297" r:id="rId24"/>
    <p:sldId id="298" r:id="rId25"/>
    <p:sldId id="295" r:id="rId26"/>
    <p:sldId id="296" r:id="rId27"/>
    <p:sldId id="304" r:id="rId28"/>
    <p:sldId id="305" r:id="rId29"/>
    <p:sldId id="329" r:id="rId30"/>
    <p:sldId id="330" r:id="rId31"/>
    <p:sldId id="331" r:id="rId32"/>
    <p:sldId id="332" r:id="rId33"/>
    <p:sldId id="375" r:id="rId34"/>
    <p:sldId id="376" r:id="rId35"/>
    <p:sldId id="353" r:id="rId36"/>
    <p:sldId id="361" r:id="rId37"/>
    <p:sldId id="360" r:id="rId38"/>
    <p:sldId id="388" r:id="rId39"/>
    <p:sldId id="334" r:id="rId40"/>
    <p:sldId id="335" r:id="rId41"/>
    <p:sldId id="519" r:id="rId42"/>
    <p:sldId id="520" r:id="rId43"/>
    <p:sldId id="521" r:id="rId44"/>
    <p:sldId id="522" r:id="rId45"/>
    <p:sldId id="523" r:id="rId46"/>
    <p:sldId id="378" r:id="rId47"/>
    <p:sldId id="379" r:id="rId48"/>
    <p:sldId id="380" r:id="rId49"/>
    <p:sldId id="383" r:id="rId50"/>
    <p:sldId id="384" r:id="rId51"/>
    <p:sldId id="385" r:id="rId52"/>
    <p:sldId id="386" r:id="rId53"/>
    <p:sldId id="387" r:id="rId54"/>
    <p:sldId id="527" r:id="rId55"/>
    <p:sldId id="389" r:id="rId56"/>
    <p:sldId id="390" r:id="rId57"/>
    <p:sldId id="391" r:id="rId58"/>
    <p:sldId id="392" r:id="rId59"/>
    <p:sldId id="393" r:id="rId60"/>
    <p:sldId id="394" r:id="rId61"/>
    <p:sldId id="395" r:id="rId62"/>
    <p:sldId id="524" r:id="rId63"/>
    <p:sldId id="525" r:id="rId64"/>
    <p:sldId id="28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daa ABOU MRAD" initials="NAM" lastIdx="1" clrIdx="0">
    <p:extLst>
      <p:ext uri="{19B8F6BF-5375-455C-9EA6-DF929625EA0E}">
        <p15:presenceInfo xmlns:p15="http://schemas.microsoft.com/office/powerpoint/2012/main" userId="Nidaa ABOU MRA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115" d="100"/>
          <a:sy n="115" d="100"/>
        </p:scale>
        <p:origin x="34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88A60C-DAF8-4F26-8404-4983C20A9776}"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fr-FR"/>
        </a:p>
      </dgm:t>
    </dgm:pt>
    <dgm:pt modelId="{93B91CE1-6443-4604-A45B-7B5D36BC31A6}">
      <dgm:prSet phldrT="[Texte]"/>
      <dgm:spPr/>
      <dgm:t>
        <a:bodyPr/>
        <a:lstStyle/>
        <a:p>
          <a:r>
            <a:rPr lang="fr-FR" dirty="0"/>
            <a:t>Polyphonie verticale</a:t>
          </a:r>
        </a:p>
      </dgm:t>
    </dgm:pt>
    <dgm:pt modelId="{75384478-D295-4355-AB0F-E29E2CC84AA8}" type="parTrans" cxnId="{55609E1C-18EA-4E22-919D-F2BAA4F9F192}">
      <dgm:prSet/>
      <dgm:spPr/>
      <dgm:t>
        <a:bodyPr/>
        <a:lstStyle/>
        <a:p>
          <a:endParaRPr lang="fr-FR"/>
        </a:p>
      </dgm:t>
    </dgm:pt>
    <dgm:pt modelId="{B903159A-71E3-4C44-92D6-7B7BCC5C7A9A}" type="sibTrans" cxnId="{55609E1C-18EA-4E22-919D-F2BAA4F9F192}">
      <dgm:prSet/>
      <dgm:spPr/>
      <dgm:t>
        <a:bodyPr/>
        <a:lstStyle/>
        <a:p>
          <a:endParaRPr lang="fr-FR"/>
        </a:p>
      </dgm:t>
    </dgm:pt>
    <dgm:pt modelId="{CD4E11B9-F896-4BF9-AE54-5FAB5059057B}">
      <dgm:prSet phldrT="[Texte]"/>
      <dgm:spPr/>
      <dgm:t>
        <a:bodyPr/>
        <a:lstStyle/>
        <a:p>
          <a:r>
            <a:rPr lang="fr-FR" dirty="0"/>
            <a:t>Polyphonie linéaire</a:t>
          </a:r>
        </a:p>
      </dgm:t>
    </dgm:pt>
    <dgm:pt modelId="{C5EDEBFF-CE91-4A29-A512-6FB739B85DC5}" type="parTrans" cxnId="{ADF6161A-A8CC-473E-9A1C-D2201C4328BF}">
      <dgm:prSet/>
      <dgm:spPr/>
      <dgm:t>
        <a:bodyPr/>
        <a:lstStyle/>
        <a:p>
          <a:endParaRPr lang="fr-FR"/>
        </a:p>
      </dgm:t>
    </dgm:pt>
    <dgm:pt modelId="{390C6F80-12D5-4CE5-A438-50B2EA1E47E8}" type="sibTrans" cxnId="{ADF6161A-A8CC-473E-9A1C-D2201C4328BF}">
      <dgm:prSet/>
      <dgm:spPr/>
      <dgm:t>
        <a:bodyPr/>
        <a:lstStyle/>
        <a:p>
          <a:endParaRPr lang="fr-FR"/>
        </a:p>
      </dgm:t>
    </dgm:pt>
    <dgm:pt modelId="{76E8F8E4-E9FC-4376-88B3-DD4B0C53920D}">
      <dgm:prSet phldrT="[Texte]"/>
      <dgm:spPr/>
      <dgm:t>
        <a:bodyPr/>
        <a:lstStyle/>
        <a:p>
          <a:r>
            <a:rPr lang="fr-FR" dirty="0"/>
            <a:t>Monodie </a:t>
          </a:r>
          <a:r>
            <a:rPr lang="fr-FR" dirty="0" err="1"/>
            <a:t>hétérophone</a:t>
          </a:r>
          <a:endParaRPr lang="fr-FR" dirty="0"/>
        </a:p>
      </dgm:t>
    </dgm:pt>
    <dgm:pt modelId="{A263C658-A763-46C5-BA40-A340DED9C62C}" type="parTrans" cxnId="{AD73D94E-0F02-47F4-8E50-2B93F6A4AD28}">
      <dgm:prSet/>
      <dgm:spPr/>
      <dgm:t>
        <a:bodyPr/>
        <a:lstStyle/>
        <a:p>
          <a:endParaRPr lang="fr-FR"/>
        </a:p>
      </dgm:t>
    </dgm:pt>
    <dgm:pt modelId="{87A60A86-D242-4DDF-9448-E317D6758E17}" type="sibTrans" cxnId="{AD73D94E-0F02-47F4-8E50-2B93F6A4AD28}">
      <dgm:prSet/>
      <dgm:spPr/>
      <dgm:t>
        <a:bodyPr/>
        <a:lstStyle/>
        <a:p>
          <a:endParaRPr lang="fr-FR"/>
        </a:p>
      </dgm:t>
    </dgm:pt>
    <dgm:pt modelId="{F61004CE-92C6-4BDC-9AB4-A95E803B7712}">
      <dgm:prSet/>
      <dgm:spPr/>
      <dgm:t>
        <a:bodyPr/>
        <a:lstStyle/>
        <a:p>
          <a:r>
            <a:rPr lang="fr-FR" dirty="0"/>
            <a:t>Monodie homophone</a:t>
          </a:r>
        </a:p>
      </dgm:t>
    </dgm:pt>
    <dgm:pt modelId="{29136958-8D33-4025-8C64-82BA4C7F35B2}" type="parTrans" cxnId="{C6E1CD22-4370-45C0-992C-38F8399095E4}">
      <dgm:prSet/>
      <dgm:spPr/>
      <dgm:t>
        <a:bodyPr/>
        <a:lstStyle/>
        <a:p>
          <a:endParaRPr lang="fr-FR"/>
        </a:p>
      </dgm:t>
    </dgm:pt>
    <dgm:pt modelId="{95ACAB54-6A7E-49B4-809B-D89BE5DDCA3B}" type="sibTrans" cxnId="{C6E1CD22-4370-45C0-992C-38F8399095E4}">
      <dgm:prSet/>
      <dgm:spPr/>
      <dgm:t>
        <a:bodyPr/>
        <a:lstStyle/>
        <a:p>
          <a:endParaRPr lang="fr-FR"/>
        </a:p>
      </dgm:t>
    </dgm:pt>
    <dgm:pt modelId="{F79E63E0-5BD1-4E29-BC6F-56C16C1538C6}" type="pres">
      <dgm:prSet presAssocID="{1E88A60C-DAF8-4F26-8404-4983C20A9776}" presName="Name0" presStyleCnt="0">
        <dgm:presLayoutVars>
          <dgm:dir/>
          <dgm:resizeHandles val="exact"/>
        </dgm:presLayoutVars>
      </dgm:prSet>
      <dgm:spPr/>
    </dgm:pt>
    <dgm:pt modelId="{B218217A-0AE0-420A-A53C-B65271E8369D}" type="pres">
      <dgm:prSet presAssocID="{93B91CE1-6443-4604-A45B-7B5D36BC31A6}" presName="node" presStyleLbl="node1" presStyleIdx="0" presStyleCnt="4">
        <dgm:presLayoutVars>
          <dgm:bulletEnabled val="1"/>
        </dgm:presLayoutVars>
      </dgm:prSet>
      <dgm:spPr/>
    </dgm:pt>
    <dgm:pt modelId="{F8DDB3D0-A2E1-432A-A462-545E716E356C}" type="pres">
      <dgm:prSet presAssocID="{B903159A-71E3-4C44-92D6-7B7BCC5C7A9A}" presName="sibTrans" presStyleCnt="0"/>
      <dgm:spPr/>
    </dgm:pt>
    <dgm:pt modelId="{CE766251-9089-4AD6-BA41-3E8DF4611A1A}" type="pres">
      <dgm:prSet presAssocID="{CD4E11B9-F896-4BF9-AE54-5FAB5059057B}" presName="node" presStyleLbl="node1" presStyleIdx="1" presStyleCnt="4">
        <dgm:presLayoutVars>
          <dgm:bulletEnabled val="1"/>
        </dgm:presLayoutVars>
      </dgm:prSet>
      <dgm:spPr/>
    </dgm:pt>
    <dgm:pt modelId="{32D01447-0204-40E4-93C0-A015977FBB7C}" type="pres">
      <dgm:prSet presAssocID="{390C6F80-12D5-4CE5-A438-50B2EA1E47E8}" presName="sibTrans" presStyleCnt="0"/>
      <dgm:spPr/>
    </dgm:pt>
    <dgm:pt modelId="{5D4D643E-6DB0-4AEB-953C-F3A6301E0498}" type="pres">
      <dgm:prSet presAssocID="{76E8F8E4-E9FC-4376-88B3-DD4B0C53920D}" presName="node" presStyleLbl="node1" presStyleIdx="2" presStyleCnt="4">
        <dgm:presLayoutVars>
          <dgm:bulletEnabled val="1"/>
        </dgm:presLayoutVars>
      </dgm:prSet>
      <dgm:spPr/>
    </dgm:pt>
    <dgm:pt modelId="{CEF36D62-579E-4AD8-9656-AE12E2E54A84}" type="pres">
      <dgm:prSet presAssocID="{87A60A86-D242-4DDF-9448-E317D6758E17}" presName="sibTrans" presStyleCnt="0"/>
      <dgm:spPr/>
    </dgm:pt>
    <dgm:pt modelId="{003ED3EE-9EAE-4B97-A90E-A373E85C0D23}" type="pres">
      <dgm:prSet presAssocID="{F61004CE-92C6-4BDC-9AB4-A95E803B7712}" presName="node" presStyleLbl="node1" presStyleIdx="3" presStyleCnt="4">
        <dgm:presLayoutVars>
          <dgm:bulletEnabled val="1"/>
        </dgm:presLayoutVars>
      </dgm:prSet>
      <dgm:spPr/>
    </dgm:pt>
  </dgm:ptLst>
  <dgm:cxnLst>
    <dgm:cxn modelId="{ADF6161A-A8CC-473E-9A1C-D2201C4328BF}" srcId="{1E88A60C-DAF8-4F26-8404-4983C20A9776}" destId="{CD4E11B9-F896-4BF9-AE54-5FAB5059057B}" srcOrd="1" destOrd="0" parTransId="{C5EDEBFF-CE91-4A29-A512-6FB739B85DC5}" sibTransId="{390C6F80-12D5-4CE5-A438-50B2EA1E47E8}"/>
    <dgm:cxn modelId="{55609E1C-18EA-4E22-919D-F2BAA4F9F192}" srcId="{1E88A60C-DAF8-4F26-8404-4983C20A9776}" destId="{93B91CE1-6443-4604-A45B-7B5D36BC31A6}" srcOrd="0" destOrd="0" parTransId="{75384478-D295-4355-AB0F-E29E2CC84AA8}" sibTransId="{B903159A-71E3-4C44-92D6-7B7BCC5C7A9A}"/>
    <dgm:cxn modelId="{C6E1CD22-4370-45C0-992C-38F8399095E4}" srcId="{1E88A60C-DAF8-4F26-8404-4983C20A9776}" destId="{F61004CE-92C6-4BDC-9AB4-A95E803B7712}" srcOrd="3" destOrd="0" parTransId="{29136958-8D33-4025-8C64-82BA4C7F35B2}" sibTransId="{95ACAB54-6A7E-49B4-809B-D89BE5DDCA3B}"/>
    <dgm:cxn modelId="{159EA769-7AEA-41AB-ACA8-FD6BD175932C}" type="presOf" srcId="{76E8F8E4-E9FC-4376-88B3-DD4B0C53920D}" destId="{5D4D643E-6DB0-4AEB-953C-F3A6301E0498}" srcOrd="0" destOrd="0" presId="urn:microsoft.com/office/officeart/2005/8/layout/hList6"/>
    <dgm:cxn modelId="{AD73D94E-0F02-47F4-8E50-2B93F6A4AD28}" srcId="{1E88A60C-DAF8-4F26-8404-4983C20A9776}" destId="{76E8F8E4-E9FC-4376-88B3-DD4B0C53920D}" srcOrd="2" destOrd="0" parTransId="{A263C658-A763-46C5-BA40-A340DED9C62C}" sibTransId="{87A60A86-D242-4DDF-9448-E317D6758E17}"/>
    <dgm:cxn modelId="{8768FF84-B9C0-4CAF-B912-17FD689B48C5}" type="presOf" srcId="{CD4E11B9-F896-4BF9-AE54-5FAB5059057B}" destId="{CE766251-9089-4AD6-BA41-3E8DF4611A1A}" srcOrd="0" destOrd="0" presId="urn:microsoft.com/office/officeart/2005/8/layout/hList6"/>
    <dgm:cxn modelId="{FB4E23A1-4105-457E-8214-F590317C0571}" type="presOf" srcId="{93B91CE1-6443-4604-A45B-7B5D36BC31A6}" destId="{B218217A-0AE0-420A-A53C-B65271E8369D}" srcOrd="0" destOrd="0" presId="urn:microsoft.com/office/officeart/2005/8/layout/hList6"/>
    <dgm:cxn modelId="{64C8CCC5-A5D2-4A35-A485-5E5021E2B6A2}" type="presOf" srcId="{F61004CE-92C6-4BDC-9AB4-A95E803B7712}" destId="{003ED3EE-9EAE-4B97-A90E-A373E85C0D23}" srcOrd="0" destOrd="0" presId="urn:microsoft.com/office/officeart/2005/8/layout/hList6"/>
    <dgm:cxn modelId="{BA5F5FDE-4351-4ED0-AA5E-DAC71DF4A1D7}" type="presOf" srcId="{1E88A60C-DAF8-4F26-8404-4983C20A9776}" destId="{F79E63E0-5BD1-4E29-BC6F-56C16C1538C6}" srcOrd="0" destOrd="0" presId="urn:microsoft.com/office/officeart/2005/8/layout/hList6"/>
    <dgm:cxn modelId="{3B437EF6-7E84-452F-AFB3-DA2A41E880AD}" type="presParOf" srcId="{F79E63E0-5BD1-4E29-BC6F-56C16C1538C6}" destId="{B218217A-0AE0-420A-A53C-B65271E8369D}" srcOrd="0" destOrd="0" presId="urn:microsoft.com/office/officeart/2005/8/layout/hList6"/>
    <dgm:cxn modelId="{38844E04-A90B-4791-B42C-2F20A621C077}" type="presParOf" srcId="{F79E63E0-5BD1-4E29-BC6F-56C16C1538C6}" destId="{F8DDB3D0-A2E1-432A-A462-545E716E356C}" srcOrd="1" destOrd="0" presId="urn:microsoft.com/office/officeart/2005/8/layout/hList6"/>
    <dgm:cxn modelId="{6E230FA4-FBE0-4521-AF49-639B0AC986C4}" type="presParOf" srcId="{F79E63E0-5BD1-4E29-BC6F-56C16C1538C6}" destId="{CE766251-9089-4AD6-BA41-3E8DF4611A1A}" srcOrd="2" destOrd="0" presId="urn:microsoft.com/office/officeart/2005/8/layout/hList6"/>
    <dgm:cxn modelId="{BC3BFEEE-8AFF-48FC-B740-BB053B6592F2}" type="presParOf" srcId="{F79E63E0-5BD1-4E29-BC6F-56C16C1538C6}" destId="{32D01447-0204-40E4-93C0-A015977FBB7C}" srcOrd="3" destOrd="0" presId="urn:microsoft.com/office/officeart/2005/8/layout/hList6"/>
    <dgm:cxn modelId="{E5953D4B-377C-4603-B3CF-B9B7800CFE8A}" type="presParOf" srcId="{F79E63E0-5BD1-4E29-BC6F-56C16C1538C6}" destId="{5D4D643E-6DB0-4AEB-953C-F3A6301E0498}" srcOrd="4" destOrd="0" presId="urn:microsoft.com/office/officeart/2005/8/layout/hList6"/>
    <dgm:cxn modelId="{9FBDA308-86CD-4358-B44F-3C822C5F9C03}" type="presParOf" srcId="{F79E63E0-5BD1-4E29-BC6F-56C16C1538C6}" destId="{CEF36D62-579E-4AD8-9656-AE12E2E54A84}" srcOrd="5" destOrd="0" presId="urn:microsoft.com/office/officeart/2005/8/layout/hList6"/>
    <dgm:cxn modelId="{4B322A51-FA88-4671-8365-BC85C4228CBE}" type="presParOf" srcId="{F79E63E0-5BD1-4E29-BC6F-56C16C1538C6}" destId="{003ED3EE-9EAE-4B97-A90E-A373E85C0D23}" srcOrd="6" destOrd="0" presId="urn:microsoft.com/office/officeart/2005/8/layout/hList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8217A-0AE0-420A-A53C-B65271E8369D}">
      <dsp:nvSpPr>
        <dsp:cNvPr id="0" name=""/>
        <dsp:cNvSpPr/>
      </dsp:nvSpPr>
      <dsp:spPr>
        <a:xfrm rot="16200000">
          <a:off x="-1067210" y="1069029"/>
          <a:ext cx="3922712" cy="1784653"/>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1139" bIns="0" numCol="1" spcCol="1270" anchor="ctr" anchorCtr="0">
          <a:noAutofit/>
        </a:bodyPr>
        <a:lstStyle/>
        <a:p>
          <a:pPr marL="0" lvl="0" indent="0" algn="ctr" defTabSz="977900">
            <a:lnSpc>
              <a:spcPct val="90000"/>
            </a:lnSpc>
            <a:spcBef>
              <a:spcPct val="0"/>
            </a:spcBef>
            <a:spcAft>
              <a:spcPct val="35000"/>
            </a:spcAft>
            <a:buNone/>
          </a:pPr>
          <a:r>
            <a:rPr lang="fr-FR" sz="2200" kern="1200" dirty="0"/>
            <a:t>Polyphonie verticale</a:t>
          </a:r>
        </a:p>
      </dsp:txBody>
      <dsp:txXfrm rot="5400000">
        <a:off x="1819" y="784542"/>
        <a:ext cx="1784653" cy="2353628"/>
      </dsp:txXfrm>
    </dsp:sp>
    <dsp:sp modelId="{CE766251-9089-4AD6-BA41-3E8DF4611A1A}">
      <dsp:nvSpPr>
        <dsp:cNvPr id="0" name=""/>
        <dsp:cNvSpPr/>
      </dsp:nvSpPr>
      <dsp:spPr>
        <a:xfrm rot="16200000">
          <a:off x="851292" y="1069029"/>
          <a:ext cx="3922712" cy="1784653"/>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1139" bIns="0" numCol="1" spcCol="1270" anchor="ctr" anchorCtr="0">
          <a:noAutofit/>
        </a:bodyPr>
        <a:lstStyle/>
        <a:p>
          <a:pPr marL="0" lvl="0" indent="0" algn="ctr" defTabSz="977900">
            <a:lnSpc>
              <a:spcPct val="90000"/>
            </a:lnSpc>
            <a:spcBef>
              <a:spcPct val="0"/>
            </a:spcBef>
            <a:spcAft>
              <a:spcPct val="35000"/>
            </a:spcAft>
            <a:buNone/>
          </a:pPr>
          <a:r>
            <a:rPr lang="fr-FR" sz="2200" kern="1200" dirty="0"/>
            <a:t>Polyphonie linéaire</a:t>
          </a:r>
        </a:p>
      </dsp:txBody>
      <dsp:txXfrm rot="5400000">
        <a:off x="1920321" y="784542"/>
        <a:ext cx="1784653" cy="2353628"/>
      </dsp:txXfrm>
    </dsp:sp>
    <dsp:sp modelId="{5D4D643E-6DB0-4AEB-953C-F3A6301E0498}">
      <dsp:nvSpPr>
        <dsp:cNvPr id="0" name=""/>
        <dsp:cNvSpPr/>
      </dsp:nvSpPr>
      <dsp:spPr>
        <a:xfrm rot="16200000">
          <a:off x="2769795" y="1069029"/>
          <a:ext cx="3922712" cy="1784653"/>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1139" bIns="0" numCol="1" spcCol="1270" anchor="ctr" anchorCtr="0">
          <a:noAutofit/>
        </a:bodyPr>
        <a:lstStyle/>
        <a:p>
          <a:pPr marL="0" lvl="0" indent="0" algn="ctr" defTabSz="977900">
            <a:lnSpc>
              <a:spcPct val="90000"/>
            </a:lnSpc>
            <a:spcBef>
              <a:spcPct val="0"/>
            </a:spcBef>
            <a:spcAft>
              <a:spcPct val="35000"/>
            </a:spcAft>
            <a:buNone/>
          </a:pPr>
          <a:r>
            <a:rPr lang="fr-FR" sz="2200" kern="1200" dirty="0"/>
            <a:t>Monodie </a:t>
          </a:r>
          <a:r>
            <a:rPr lang="fr-FR" sz="2200" kern="1200" dirty="0" err="1"/>
            <a:t>hétérophone</a:t>
          </a:r>
          <a:endParaRPr lang="fr-FR" sz="2200" kern="1200" dirty="0"/>
        </a:p>
      </dsp:txBody>
      <dsp:txXfrm rot="5400000">
        <a:off x="3838824" y="784542"/>
        <a:ext cx="1784653" cy="2353628"/>
      </dsp:txXfrm>
    </dsp:sp>
    <dsp:sp modelId="{003ED3EE-9EAE-4B97-A90E-A373E85C0D23}">
      <dsp:nvSpPr>
        <dsp:cNvPr id="0" name=""/>
        <dsp:cNvSpPr/>
      </dsp:nvSpPr>
      <dsp:spPr>
        <a:xfrm rot="16200000">
          <a:off x="4688298" y="1069029"/>
          <a:ext cx="3922712" cy="1784653"/>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1139" bIns="0" numCol="1" spcCol="1270" anchor="ctr" anchorCtr="0">
          <a:noAutofit/>
        </a:bodyPr>
        <a:lstStyle/>
        <a:p>
          <a:pPr marL="0" lvl="0" indent="0" algn="ctr" defTabSz="977900">
            <a:lnSpc>
              <a:spcPct val="90000"/>
            </a:lnSpc>
            <a:spcBef>
              <a:spcPct val="0"/>
            </a:spcBef>
            <a:spcAft>
              <a:spcPct val="35000"/>
            </a:spcAft>
            <a:buNone/>
          </a:pPr>
          <a:r>
            <a:rPr lang="fr-FR" sz="2200" kern="1200" dirty="0"/>
            <a:t>Monodie homophone</a:t>
          </a:r>
        </a:p>
      </dsp:txBody>
      <dsp:txXfrm rot="5400000">
        <a:off x="5757327" y="784542"/>
        <a:ext cx="1784653" cy="2353628"/>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2D53BD-1ED5-44F8-AAB8-875FF07C7C43}" type="datetimeFigureOut">
              <a:rPr lang="fr-FR" smtClean="0"/>
              <a:t>20/01/2025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DB49B2-FAC6-42AF-B225-1C613352E5CC}" type="slidenum">
              <a:rPr lang="fr-FR" smtClean="0"/>
              <a:t>‹N°›</a:t>
            </a:fld>
            <a:endParaRPr lang="fr-FR"/>
          </a:p>
        </p:txBody>
      </p:sp>
    </p:spTree>
    <p:extLst>
      <p:ext uri="{BB962C8B-B14F-4D97-AF65-F5344CB8AC3E}">
        <p14:creationId xmlns:p14="http://schemas.microsoft.com/office/powerpoint/2010/main" val="947941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 centre le propos sur les neurosciences cognitives de la musique, c’est-à-dire l’étude du traitement cérébral de l'information musicale, qu’il s’agisse de l’écoute de la musique ou de sa production. </a:t>
            </a: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2</a:t>
            </a:fld>
            <a:endParaRPr lang="fr-FR"/>
          </a:p>
        </p:txBody>
      </p:sp>
    </p:spTree>
    <p:extLst>
      <p:ext uri="{BB962C8B-B14F-4D97-AF65-F5344CB8AC3E}">
        <p14:creationId xmlns:p14="http://schemas.microsoft.com/office/powerpoint/2010/main" val="424025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3</a:t>
            </a:fld>
            <a:endParaRPr lang="fr-FR"/>
          </a:p>
        </p:txBody>
      </p:sp>
    </p:spTree>
    <p:extLst>
      <p:ext uri="{BB962C8B-B14F-4D97-AF65-F5344CB8AC3E}">
        <p14:creationId xmlns:p14="http://schemas.microsoft.com/office/powerpoint/2010/main" val="2082505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4</a:t>
            </a:fld>
            <a:endParaRPr lang="fr-FR"/>
          </a:p>
        </p:txBody>
      </p:sp>
    </p:spTree>
    <p:extLst>
      <p:ext uri="{BB962C8B-B14F-4D97-AF65-F5344CB8AC3E}">
        <p14:creationId xmlns:p14="http://schemas.microsoft.com/office/powerpoint/2010/main" val="2948050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000" dirty="0"/>
          </a:p>
        </p:txBody>
      </p:sp>
      <p:sp>
        <p:nvSpPr>
          <p:cNvPr id="4" name="Espace réservé du numéro de diapositive 3"/>
          <p:cNvSpPr>
            <a:spLocks noGrp="1"/>
          </p:cNvSpPr>
          <p:nvPr>
            <p:ph type="sldNum" sz="quarter" idx="10"/>
          </p:nvPr>
        </p:nvSpPr>
        <p:spPr/>
        <p:txBody>
          <a:bodyPr/>
          <a:lstStyle/>
          <a:p>
            <a:fld id="{0E22F65A-5F80-B441-9945-0BC5AE35A837}" type="slidenum">
              <a:rPr lang="en-US" smtClean="0"/>
              <a:t>28</a:t>
            </a:fld>
            <a:endParaRPr lang="en-US"/>
          </a:p>
        </p:txBody>
      </p:sp>
    </p:spTree>
    <p:extLst>
      <p:ext uri="{BB962C8B-B14F-4D97-AF65-F5344CB8AC3E}">
        <p14:creationId xmlns:p14="http://schemas.microsoft.com/office/powerpoint/2010/main" val="907454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000" dirty="0"/>
          </a:p>
        </p:txBody>
      </p:sp>
      <p:sp>
        <p:nvSpPr>
          <p:cNvPr id="4" name="Espace réservé du numéro de diapositive 3"/>
          <p:cNvSpPr>
            <a:spLocks noGrp="1"/>
          </p:cNvSpPr>
          <p:nvPr>
            <p:ph type="sldNum" sz="quarter" idx="10"/>
          </p:nvPr>
        </p:nvSpPr>
        <p:spPr/>
        <p:txBody>
          <a:bodyPr/>
          <a:lstStyle/>
          <a:p>
            <a:fld id="{0E22F65A-5F80-B441-9945-0BC5AE35A837}" type="slidenum">
              <a:rPr lang="en-US" smtClean="0"/>
              <a:t>29</a:t>
            </a:fld>
            <a:endParaRPr lang="en-US"/>
          </a:p>
        </p:txBody>
      </p:sp>
    </p:spTree>
    <p:extLst>
      <p:ext uri="{BB962C8B-B14F-4D97-AF65-F5344CB8AC3E}">
        <p14:creationId xmlns:p14="http://schemas.microsoft.com/office/powerpoint/2010/main" val="1186067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000" dirty="0"/>
          </a:p>
        </p:txBody>
      </p:sp>
      <p:sp>
        <p:nvSpPr>
          <p:cNvPr id="4" name="Espace réservé du numéro de diapositive 3"/>
          <p:cNvSpPr>
            <a:spLocks noGrp="1"/>
          </p:cNvSpPr>
          <p:nvPr>
            <p:ph type="sldNum" sz="quarter" idx="10"/>
          </p:nvPr>
        </p:nvSpPr>
        <p:spPr/>
        <p:txBody>
          <a:bodyPr/>
          <a:lstStyle/>
          <a:p>
            <a:fld id="{0E22F65A-5F80-B441-9945-0BC5AE35A837}" type="slidenum">
              <a:rPr lang="en-US" smtClean="0"/>
              <a:t>63</a:t>
            </a:fld>
            <a:endParaRPr lang="en-US"/>
          </a:p>
        </p:txBody>
      </p:sp>
    </p:spTree>
    <p:extLst>
      <p:ext uri="{BB962C8B-B14F-4D97-AF65-F5344CB8AC3E}">
        <p14:creationId xmlns:p14="http://schemas.microsoft.com/office/powerpoint/2010/main" val="907454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1CE8-8E31-4705-A8F4-8F2A0D4CAC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14D17B-049A-4C68-A7FD-FFBF02797F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5A3730-25BF-4998-A976-C1F8CF90A6D4}"/>
              </a:ext>
            </a:extLst>
          </p:cNvPr>
          <p:cNvSpPr>
            <a:spLocks noGrp="1"/>
          </p:cNvSpPr>
          <p:nvPr>
            <p:ph type="dt" sz="half" idx="10"/>
          </p:nvPr>
        </p:nvSpPr>
        <p:spPr/>
        <p:txBody>
          <a:bodyPr/>
          <a:lstStyle/>
          <a:p>
            <a:fld id="{427AFC69-BB1F-432E-B811-A63B847DDB71}" type="datetimeFigureOut">
              <a:rPr lang="en-US" smtClean="0"/>
              <a:t>1/20/2025</a:t>
            </a:fld>
            <a:endParaRPr lang="en-US"/>
          </a:p>
        </p:txBody>
      </p:sp>
      <p:sp>
        <p:nvSpPr>
          <p:cNvPr id="5" name="Footer Placeholder 4">
            <a:extLst>
              <a:ext uri="{FF2B5EF4-FFF2-40B4-BE49-F238E27FC236}">
                <a16:creationId xmlns:a16="http://schemas.microsoft.com/office/drawing/2014/main" id="{2319A13E-9B0B-45B9-B38C-5620E9B749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8D5E85-9C45-4358-9A6C-731CE9FD3F3B}"/>
              </a:ext>
            </a:extLst>
          </p:cNvPr>
          <p:cNvSpPr>
            <a:spLocks noGrp="1"/>
          </p:cNvSpPr>
          <p:nvPr>
            <p:ph type="sldNum" sz="quarter" idx="12"/>
          </p:nvPr>
        </p:nvSpPr>
        <p:spPr/>
        <p:txBody>
          <a:bodyPr/>
          <a:lstStyle/>
          <a:p>
            <a:fld id="{EF8BC553-6049-45DE-B62D-53F8EF36FF13}" type="slidenum">
              <a:rPr lang="en-US" smtClean="0"/>
              <a:t>‹N°›</a:t>
            </a:fld>
            <a:endParaRPr lang="en-US"/>
          </a:p>
        </p:txBody>
      </p:sp>
    </p:spTree>
    <p:extLst>
      <p:ext uri="{BB962C8B-B14F-4D97-AF65-F5344CB8AC3E}">
        <p14:creationId xmlns:p14="http://schemas.microsoft.com/office/powerpoint/2010/main" val="2196858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5F40B-5F21-443A-8327-255D782ACF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545AE7-3FC9-4FFF-A8DC-785E360326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B599E3-9519-4454-AE8C-36E8792E5D19}"/>
              </a:ext>
            </a:extLst>
          </p:cNvPr>
          <p:cNvSpPr>
            <a:spLocks noGrp="1"/>
          </p:cNvSpPr>
          <p:nvPr>
            <p:ph type="dt" sz="half" idx="10"/>
          </p:nvPr>
        </p:nvSpPr>
        <p:spPr/>
        <p:txBody>
          <a:bodyPr/>
          <a:lstStyle/>
          <a:p>
            <a:fld id="{427AFC69-BB1F-432E-B811-A63B847DDB71}" type="datetimeFigureOut">
              <a:rPr lang="en-US" smtClean="0"/>
              <a:t>1/20/2025</a:t>
            </a:fld>
            <a:endParaRPr lang="en-US"/>
          </a:p>
        </p:txBody>
      </p:sp>
      <p:sp>
        <p:nvSpPr>
          <p:cNvPr id="5" name="Footer Placeholder 4">
            <a:extLst>
              <a:ext uri="{FF2B5EF4-FFF2-40B4-BE49-F238E27FC236}">
                <a16:creationId xmlns:a16="http://schemas.microsoft.com/office/drawing/2014/main" id="{366E42DC-39E7-4F9B-A8FB-40F90B3AF7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78C48-41CE-4DF1-B283-1D0639DDEAA9}"/>
              </a:ext>
            </a:extLst>
          </p:cNvPr>
          <p:cNvSpPr>
            <a:spLocks noGrp="1"/>
          </p:cNvSpPr>
          <p:nvPr>
            <p:ph type="sldNum" sz="quarter" idx="12"/>
          </p:nvPr>
        </p:nvSpPr>
        <p:spPr/>
        <p:txBody>
          <a:bodyPr/>
          <a:lstStyle/>
          <a:p>
            <a:fld id="{EF8BC553-6049-45DE-B62D-53F8EF36FF13}" type="slidenum">
              <a:rPr lang="en-US" smtClean="0"/>
              <a:t>‹N°›</a:t>
            </a:fld>
            <a:endParaRPr lang="en-US"/>
          </a:p>
        </p:txBody>
      </p:sp>
    </p:spTree>
    <p:extLst>
      <p:ext uri="{BB962C8B-B14F-4D97-AF65-F5344CB8AC3E}">
        <p14:creationId xmlns:p14="http://schemas.microsoft.com/office/powerpoint/2010/main" val="23081072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5F40B-5F21-443A-8327-255D782ACF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545AE7-3FC9-4FFF-A8DC-785E360326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B599E3-9519-4454-AE8C-36E8792E5D19}"/>
              </a:ext>
            </a:extLst>
          </p:cNvPr>
          <p:cNvSpPr>
            <a:spLocks noGrp="1"/>
          </p:cNvSpPr>
          <p:nvPr>
            <p:ph type="dt" sz="half" idx="10"/>
          </p:nvPr>
        </p:nvSpPr>
        <p:spPr/>
        <p:txBody>
          <a:bodyPr/>
          <a:lstStyle/>
          <a:p>
            <a:fld id="{427AFC69-BB1F-432E-B811-A63B847DDB71}" type="datetimeFigureOut">
              <a:rPr lang="en-US" smtClean="0"/>
              <a:t>1/24/2022</a:t>
            </a:fld>
            <a:endParaRPr lang="en-US"/>
          </a:p>
        </p:txBody>
      </p:sp>
      <p:sp>
        <p:nvSpPr>
          <p:cNvPr id="5" name="Footer Placeholder 4">
            <a:extLst>
              <a:ext uri="{FF2B5EF4-FFF2-40B4-BE49-F238E27FC236}">
                <a16:creationId xmlns:a16="http://schemas.microsoft.com/office/drawing/2014/main" id="{366E42DC-39E7-4F9B-A8FB-40F90B3AF7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78C48-41CE-4DF1-B283-1D0639DDEAA9}"/>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23081072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5F40B-5F21-443A-8327-255D782ACF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545AE7-3FC9-4FFF-A8DC-785E360326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B599E3-9519-4454-AE8C-36E8792E5D19}"/>
              </a:ext>
            </a:extLst>
          </p:cNvPr>
          <p:cNvSpPr>
            <a:spLocks noGrp="1"/>
          </p:cNvSpPr>
          <p:nvPr>
            <p:ph type="dt" sz="half" idx="10"/>
          </p:nvPr>
        </p:nvSpPr>
        <p:spPr/>
        <p:txBody>
          <a:bodyPr/>
          <a:lstStyle/>
          <a:p>
            <a:fld id="{427AFC69-BB1F-432E-B811-A63B847DDB71}" type="datetimeFigureOut">
              <a:rPr lang="en-US" smtClean="0"/>
              <a:t>2/7/2022</a:t>
            </a:fld>
            <a:endParaRPr lang="en-US"/>
          </a:p>
        </p:txBody>
      </p:sp>
      <p:sp>
        <p:nvSpPr>
          <p:cNvPr id="5" name="Footer Placeholder 4">
            <a:extLst>
              <a:ext uri="{FF2B5EF4-FFF2-40B4-BE49-F238E27FC236}">
                <a16:creationId xmlns:a16="http://schemas.microsoft.com/office/drawing/2014/main" id="{366E42DC-39E7-4F9B-A8FB-40F90B3AF7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78C48-41CE-4DF1-B283-1D0639DDEAA9}"/>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23081072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5F40B-5F21-443A-8327-255D782ACF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545AE7-3FC9-4FFF-A8DC-785E360326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B599E3-9519-4454-AE8C-36E8792E5D19}"/>
              </a:ext>
            </a:extLst>
          </p:cNvPr>
          <p:cNvSpPr>
            <a:spLocks noGrp="1"/>
          </p:cNvSpPr>
          <p:nvPr>
            <p:ph type="dt" sz="half" idx="10"/>
          </p:nvPr>
        </p:nvSpPr>
        <p:spPr/>
        <p:txBody>
          <a:bodyPr/>
          <a:lstStyle/>
          <a:p>
            <a:fld id="{427AFC69-BB1F-432E-B811-A63B847DDB71}" type="datetimeFigureOut">
              <a:rPr lang="en-US" smtClean="0"/>
              <a:t>2/7/2022</a:t>
            </a:fld>
            <a:endParaRPr lang="en-US"/>
          </a:p>
        </p:txBody>
      </p:sp>
      <p:sp>
        <p:nvSpPr>
          <p:cNvPr id="5" name="Footer Placeholder 4">
            <a:extLst>
              <a:ext uri="{FF2B5EF4-FFF2-40B4-BE49-F238E27FC236}">
                <a16:creationId xmlns:a16="http://schemas.microsoft.com/office/drawing/2014/main" id="{366E42DC-39E7-4F9B-A8FB-40F90B3AF7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78C48-41CE-4DF1-B283-1D0639DDEAA9}"/>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2308107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451BB-4637-4646-9E10-CBFD406C05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1F06CD-4B96-4407-BB4C-A4CD5A70CA5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E39EA-C07D-4C1D-940A-7C1502A4F209}"/>
              </a:ext>
            </a:extLst>
          </p:cNvPr>
          <p:cNvSpPr>
            <a:spLocks noGrp="1"/>
          </p:cNvSpPr>
          <p:nvPr>
            <p:ph type="dt" sz="half" idx="10"/>
          </p:nvPr>
        </p:nvSpPr>
        <p:spPr/>
        <p:txBody>
          <a:bodyPr/>
          <a:lstStyle/>
          <a:p>
            <a:fld id="{427AFC69-BB1F-432E-B811-A63B847DDB71}" type="datetimeFigureOut">
              <a:rPr lang="en-US" smtClean="0"/>
              <a:t>1/20/2025</a:t>
            </a:fld>
            <a:endParaRPr lang="en-US"/>
          </a:p>
        </p:txBody>
      </p:sp>
      <p:sp>
        <p:nvSpPr>
          <p:cNvPr id="5" name="Footer Placeholder 4">
            <a:extLst>
              <a:ext uri="{FF2B5EF4-FFF2-40B4-BE49-F238E27FC236}">
                <a16:creationId xmlns:a16="http://schemas.microsoft.com/office/drawing/2014/main" id="{49CFA4DE-FD2F-4469-92D4-6D087AAC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D8DCB-5D02-4F9B-B816-97F8A0683FD4}"/>
              </a:ext>
            </a:extLst>
          </p:cNvPr>
          <p:cNvSpPr>
            <a:spLocks noGrp="1"/>
          </p:cNvSpPr>
          <p:nvPr>
            <p:ph type="sldNum" sz="quarter" idx="12"/>
          </p:nvPr>
        </p:nvSpPr>
        <p:spPr/>
        <p:txBody>
          <a:bodyPr/>
          <a:lstStyle/>
          <a:p>
            <a:fld id="{EF8BC553-6049-45DE-B62D-53F8EF36FF13}" type="slidenum">
              <a:rPr lang="en-US" smtClean="0"/>
              <a:t>‹N°›</a:t>
            </a:fld>
            <a:endParaRPr lang="en-US"/>
          </a:p>
        </p:txBody>
      </p:sp>
    </p:spTree>
    <p:extLst>
      <p:ext uri="{BB962C8B-B14F-4D97-AF65-F5344CB8AC3E}">
        <p14:creationId xmlns:p14="http://schemas.microsoft.com/office/powerpoint/2010/main" val="17454779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451BB-4637-4646-9E10-CBFD406C05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1F06CD-4B96-4407-BB4C-A4CD5A70CA5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E39EA-C07D-4C1D-940A-7C1502A4F209}"/>
              </a:ext>
            </a:extLst>
          </p:cNvPr>
          <p:cNvSpPr>
            <a:spLocks noGrp="1"/>
          </p:cNvSpPr>
          <p:nvPr>
            <p:ph type="dt" sz="half" idx="10"/>
          </p:nvPr>
        </p:nvSpPr>
        <p:spPr/>
        <p:txBody>
          <a:bodyPr/>
          <a:lstStyle/>
          <a:p>
            <a:fld id="{427AFC69-BB1F-432E-B811-A63B847DDB71}" type="datetimeFigureOut">
              <a:rPr lang="en-US" smtClean="0"/>
              <a:t>1/24/2022</a:t>
            </a:fld>
            <a:endParaRPr lang="en-US"/>
          </a:p>
        </p:txBody>
      </p:sp>
      <p:sp>
        <p:nvSpPr>
          <p:cNvPr id="5" name="Footer Placeholder 4">
            <a:extLst>
              <a:ext uri="{FF2B5EF4-FFF2-40B4-BE49-F238E27FC236}">
                <a16:creationId xmlns:a16="http://schemas.microsoft.com/office/drawing/2014/main" id="{49CFA4DE-FD2F-4469-92D4-6D087AAC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D8DCB-5D02-4F9B-B816-97F8A0683FD4}"/>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17454779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451BB-4637-4646-9E10-CBFD406C05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1F06CD-4B96-4407-BB4C-A4CD5A70CA5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E39EA-C07D-4C1D-940A-7C1502A4F209}"/>
              </a:ext>
            </a:extLst>
          </p:cNvPr>
          <p:cNvSpPr>
            <a:spLocks noGrp="1"/>
          </p:cNvSpPr>
          <p:nvPr>
            <p:ph type="dt" sz="half" idx="10"/>
          </p:nvPr>
        </p:nvSpPr>
        <p:spPr/>
        <p:txBody>
          <a:bodyPr/>
          <a:lstStyle/>
          <a:p>
            <a:fld id="{427AFC69-BB1F-432E-B811-A63B847DDB71}" type="datetimeFigureOut">
              <a:rPr lang="en-US" smtClean="0"/>
              <a:t>2/7/2022</a:t>
            </a:fld>
            <a:endParaRPr lang="en-US"/>
          </a:p>
        </p:txBody>
      </p:sp>
      <p:sp>
        <p:nvSpPr>
          <p:cNvPr id="5" name="Footer Placeholder 4">
            <a:extLst>
              <a:ext uri="{FF2B5EF4-FFF2-40B4-BE49-F238E27FC236}">
                <a16:creationId xmlns:a16="http://schemas.microsoft.com/office/drawing/2014/main" id="{49CFA4DE-FD2F-4469-92D4-6D087AAC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D8DCB-5D02-4F9B-B816-97F8A0683FD4}"/>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17454779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451BB-4637-4646-9E10-CBFD406C05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1F06CD-4B96-4407-BB4C-A4CD5A70CA5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E39EA-C07D-4C1D-940A-7C1502A4F209}"/>
              </a:ext>
            </a:extLst>
          </p:cNvPr>
          <p:cNvSpPr>
            <a:spLocks noGrp="1"/>
          </p:cNvSpPr>
          <p:nvPr>
            <p:ph type="dt" sz="half" idx="10"/>
          </p:nvPr>
        </p:nvSpPr>
        <p:spPr/>
        <p:txBody>
          <a:bodyPr/>
          <a:lstStyle/>
          <a:p>
            <a:fld id="{427AFC69-BB1F-432E-B811-A63B847DDB71}" type="datetimeFigureOut">
              <a:rPr lang="en-US" smtClean="0"/>
              <a:t>2/7/2022</a:t>
            </a:fld>
            <a:endParaRPr lang="en-US"/>
          </a:p>
        </p:txBody>
      </p:sp>
      <p:sp>
        <p:nvSpPr>
          <p:cNvPr id="5" name="Footer Placeholder 4">
            <a:extLst>
              <a:ext uri="{FF2B5EF4-FFF2-40B4-BE49-F238E27FC236}">
                <a16:creationId xmlns:a16="http://schemas.microsoft.com/office/drawing/2014/main" id="{49CFA4DE-FD2F-4469-92D4-6D087AAC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D8DCB-5D02-4F9B-B816-97F8A0683FD4}"/>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1745477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1CE8-8E31-4705-A8F4-8F2A0D4CAC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14D17B-049A-4C68-A7FD-FFBF02797F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5A3730-25BF-4998-A976-C1F8CF90A6D4}"/>
              </a:ext>
            </a:extLst>
          </p:cNvPr>
          <p:cNvSpPr>
            <a:spLocks noGrp="1"/>
          </p:cNvSpPr>
          <p:nvPr>
            <p:ph type="dt" sz="half" idx="10"/>
          </p:nvPr>
        </p:nvSpPr>
        <p:spPr/>
        <p:txBody>
          <a:bodyPr/>
          <a:lstStyle/>
          <a:p>
            <a:fld id="{427AFC69-BB1F-432E-B811-A63B847DDB71}" type="datetimeFigureOut">
              <a:rPr lang="en-US" smtClean="0"/>
              <a:t>1/24/2022</a:t>
            </a:fld>
            <a:endParaRPr lang="en-US"/>
          </a:p>
        </p:txBody>
      </p:sp>
      <p:sp>
        <p:nvSpPr>
          <p:cNvPr id="5" name="Footer Placeholder 4">
            <a:extLst>
              <a:ext uri="{FF2B5EF4-FFF2-40B4-BE49-F238E27FC236}">
                <a16:creationId xmlns:a16="http://schemas.microsoft.com/office/drawing/2014/main" id="{2319A13E-9B0B-45B9-B38C-5620E9B749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8D5E85-9C45-4358-9A6C-731CE9FD3F3B}"/>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2196858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1CE8-8E31-4705-A8F4-8F2A0D4CAC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14D17B-049A-4C68-A7FD-FFBF02797F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5A3730-25BF-4998-A976-C1F8CF90A6D4}"/>
              </a:ext>
            </a:extLst>
          </p:cNvPr>
          <p:cNvSpPr>
            <a:spLocks noGrp="1"/>
          </p:cNvSpPr>
          <p:nvPr>
            <p:ph type="dt" sz="half" idx="10"/>
          </p:nvPr>
        </p:nvSpPr>
        <p:spPr/>
        <p:txBody>
          <a:bodyPr/>
          <a:lstStyle/>
          <a:p>
            <a:fld id="{427AFC69-BB1F-432E-B811-A63B847DDB71}" type="datetimeFigureOut">
              <a:rPr lang="en-US" smtClean="0"/>
              <a:t>2/7/2022</a:t>
            </a:fld>
            <a:endParaRPr lang="en-US"/>
          </a:p>
        </p:txBody>
      </p:sp>
      <p:sp>
        <p:nvSpPr>
          <p:cNvPr id="5" name="Footer Placeholder 4">
            <a:extLst>
              <a:ext uri="{FF2B5EF4-FFF2-40B4-BE49-F238E27FC236}">
                <a16:creationId xmlns:a16="http://schemas.microsoft.com/office/drawing/2014/main" id="{2319A13E-9B0B-45B9-B38C-5620E9B749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8D5E85-9C45-4358-9A6C-731CE9FD3F3B}"/>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2196858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1CE8-8E31-4705-A8F4-8F2A0D4CAC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14D17B-049A-4C68-A7FD-FFBF02797F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5A3730-25BF-4998-A976-C1F8CF90A6D4}"/>
              </a:ext>
            </a:extLst>
          </p:cNvPr>
          <p:cNvSpPr>
            <a:spLocks noGrp="1"/>
          </p:cNvSpPr>
          <p:nvPr>
            <p:ph type="dt" sz="half" idx="10"/>
          </p:nvPr>
        </p:nvSpPr>
        <p:spPr/>
        <p:txBody>
          <a:bodyPr/>
          <a:lstStyle/>
          <a:p>
            <a:fld id="{427AFC69-BB1F-432E-B811-A63B847DDB71}" type="datetimeFigureOut">
              <a:rPr lang="en-US" smtClean="0"/>
              <a:t>2/7/2022</a:t>
            </a:fld>
            <a:endParaRPr lang="en-US"/>
          </a:p>
        </p:txBody>
      </p:sp>
      <p:sp>
        <p:nvSpPr>
          <p:cNvPr id="5" name="Footer Placeholder 4">
            <a:extLst>
              <a:ext uri="{FF2B5EF4-FFF2-40B4-BE49-F238E27FC236}">
                <a16:creationId xmlns:a16="http://schemas.microsoft.com/office/drawing/2014/main" id="{2319A13E-9B0B-45B9-B38C-5620E9B749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8D5E85-9C45-4358-9A6C-731CE9FD3F3B}"/>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2196858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550A5-B9B7-486D-AD5F-15AFB9FC7E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34B3D-D612-49DD-A637-73AB7CC423C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4B164-1AD1-4033-85EE-DC35E86033B4}"/>
              </a:ext>
            </a:extLst>
          </p:cNvPr>
          <p:cNvSpPr>
            <a:spLocks noGrp="1"/>
          </p:cNvSpPr>
          <p:nvPr>
            <p:ph type="dt" sz="half" idx="10"/>
          </p:nvPr>
        </p:nvSpPr>
        <p:spPr/>
        <p:txBody>
          <a:bodyPr/>
          <a:lstStyle/>
          <a:p>
            <a:fld id="{427AFC69-BB1F-432E-B811-A63B847DDB71}" type="datetimeFigureOut">
              <a:rPr lang="en-US" smtClean="0"/>
              <a:t>1/20/2025</a:t>
            </a:fld>
            <a:endParaRPr lang="en-US"/>
          </a:p>
        </p:txBody>
      </p:sp>
      <p:sp>
        <p:nvSpPr>
          <p:cNvPr id="5" name="Footer Placeholder 4">
            <a:extLst>
              <a:ext uri="{FF2B5EF4-FFF2-40B4-BE49-F238E27FC236}">
                <a16:creationId xmlns:a16="http://schemas.microsoft.com/office/drawing/2014/main" id="{6409DF65-6418-4A1B-B8E0-CD8B2138D0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A07D0-D512-471E-AF05-1A95F618C376}"/>
              </a:ext>
            </a:extLst>
          </p:cNvPr>
          <p:cNvSpPr>
            <a:spLocks noGrp="1"/>
          </p:cNvSpPr>
          <p:nvPr>
            <p:ph type="sldNum" sz="quarter" idx="12"/>
          </p:nvPr>
        </p:nvSpPr>
        <p:spPr/>
        <p:txBody>
          <a:bodyPr/>
          <a:lstStyle/>
          <a:p>
            <a:fld id="{EF8BC553-6049-45DE-B62D-53F8EF36FF13}" type="slidenum">
              <a:rPr lang="en-US" smtClean="0"/>
              <a:t>‹N°›</a:t>
            </a:fld>
            <a:endParaRPr lang="en-US"/>
          </a:p>
        </p:txBody>
      </p:sp>
    </p:spTree>
    <p:extLst>
      <p:ext uri="{BB962C8B-B14F-4D97-AF65-F5344CB8AC3E}">
        <p14:creationId xmlns:p14="http://schemas.microsoft.com/office/powerpoint/2010/main" val="3738810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550A5-B9B7-486D-AD5F-15AFB9FC7E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34B3D-D612-49DD-A637-73AB7CC423C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4B164-1AD1-4033-85EE-DC35E86033B4}"/>
              </a:ext>
            </a:extLst>
          </p:cNvPr>
          <p:cNvSpPr>
            <a:spLocks noGrp="1"/>
          </p:cNvSpPr>
          <p:nvPr>
            <p:ph type="dt" sz="half" idx="10"/>
          </p:nvPr>
        </p:nvSpPr>
        <p:spPr/>
        <p:txBody>
          <a:bodyPr/>
          <a:lstStyle/>
          <a:p>
            <a:fld id="{427AFC69-BB1F-432E-B811-A63B847DDB71}" type="datetimeFigureOut">
              <a:rPr lang="en-US" smtClean="0"/>
              <a:t>1/24/2022</a:t>
            </a:fld>
            <a:endParaRPr lang="en-US"/>
          </a:p>
        </p:txBody>
      </p:sp>
      <p:sp>
        <p:nvSpPr>
          <p:cNvPr id="5" name="Footer Placeholder 4">
            <a:extLst>
              <a:ext uri="{FF2B5EF4-FFF2-40B4-BE49-F238E27FC236}">
                <a16:creationId xmlns:a16="http://schemas.microsoft.com/office/drawing/2014/main" id="{6409DF65-6418-4A1B-B8E0-CD8B2138D0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A07D0-D512-471E-AF05-1A95F618C376}"/>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3738810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550A5-B9B7-486D-AD5F-15AFB9FC7E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34B3D-D612-49DD-A637-73AB7CC423C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4B164-1AD1-4033-85EE-DC35E86033B4}"/>
              </a:ext>
            </a:extLst>
          </p:cNvPr>
          <p:cNvSpPr>
            <a:spLocks noGrp="1"/>
          </p:cNvSpPr>
          <p:nvPr>
            <p:ph type="dt" sz="half" idx="10"/>
          </p:nvPr>
        </p:nvSpPr>
        <p:spPr/>
        <p:txBody>
          <a:bodyPr/>
          <a:lstStyle/>
          <a:p>
            <a:fld id="{427AFC69-BB1F-432E-B811-A63B847DDB71}" type="datetimeFigureOut">
              <a:rPr lang="en-US" smtClean="0"/>
              <a:t>2/7/2022</a:t>
            </a:fld>
            <a:endParaRPr lang="en-US"/>
          </a:p>
        </p:txBody>
      </p:sp>
      <p:sp>
        <p:nvSpPr>
          <p:cNvPr id="5" name="Footer Placeholder 4">
            <a:extLst>
              <a:ext uri="{FF2B5EF4-FFF2-40B4-BE49-F238E27FC236}">
                <a16:creationId xmlns:a16="http://schemas.microsoft.com/office/drawing/2014/main" id="{6409DF65-6418-4A1B-B8E0-CD8B2138D0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A07D0-D512-471E-AF05-1A95F618C376}"/>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3738810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550A5-B9B7-486D-AD5F-15AFB9FC7E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34B3D-D612-49DD-A637-73AB7CC423C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4B164-1AD1-4033-85EE-DC35E86033B4}"/>
              </a:ext>
            </a:extLst>
          </p:cNvPr>
          <p:cNvSpPr>
            <a:spLocks noGrp="1"/>
          </p:cNvSpPr>
          <p:nvPr>
            <p:ph type="dt" sz="half" idx="10"/>
          </p:nvPr>
        </p:nvSpPr>
        <p:spPr/>
        <p:txBody>
          <a:bodyPr/>
          <a:lstStyle/>
          <a:p>
            <a:fld id="{427AFC69-BB1F-432E-B811-A63B847DDB71}" type="datetimeFigureOut">
              <a:rPr lang="en-US" smtClean="0"/>
              <a:t>2/7/2022</a:t>
            </a:fld>
            <a:endParaRPr lang="en-US"/>
          </a:p>
        </p:txBody>
      </p:sp>
      <p:sp>
        <p:nvSpPr>
          <p:cNvPr id="5" name="Footer Placeholder 4">
            <a:extLst>
              <a:ext uri="{FF2B5EF4-FFF2-40B4-BE49-F238E27FC236}">
                <a16:creationId xmlns:a16="http://schemas.microsoft.com/office/drawing/2014/main" id="{6409DF65-6418-4A1B-B8E0-CD8B2138D0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A07D0-D512-471E-AF05-1A95F618C376}"/>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3738810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90534-A31B-46BC-A12B-5D82725F26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C211DB-2B71-4475-924B-DFCB6140C9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128844A-618C-4EE4-861A-712D9365AAFA}"/>
              </a:ext>
            </a:extLst>
          </p:cNvPr>
          <p:cNvSpPr>
            <a:spLocks noGrp="1"/>
          </p:cNvSpPr>
          <p:nvPr>
            <p:ph type="dt" sz="half" idx="10"/>
          </p:nvPr>
        </p:nvSpPr>
        <p:spPr/>
        <p:txBody>
          <a:bodyPr/>
          <a:lstStyle/>
          <a:p>
            <a:fld id="{427AFC69-BB1F-432E-B811-A63B847DDB71}" type="datetimeFigureOut">
              <a:rPr lang="en-US" smtClean="0"/>
              <a:t>1/20/2025</a:t>
            </a:fld>
            <a:endParaRPr lang="en-US"/>
          </a:p>
        </p:txBody>
      </p:sp>
      <p:sp>
        <p:nvSpPr>
          <p:cNvPr id="5" name="Footer Placeholder 4">
            <a:extLst>
              <a:ext uri="{FF2B5EF4-FFF2-40B4-BE49-F238E27FC236}">
                <a16:creationId xmlns:a16="http://schemas.microsoft.com/office/drawing/2014/main" id="{4C9577D3-E264-465A-BF74-1E7511EC9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8E2AC-F861-4DC8-83DB-88463EF50C87}"/>
              </a:ext>
            </a:extLst>
          </p:cNvPr>
          <p:cNvSpPr>
            <a:spLocks noGrp="1"/>
          </p:cNvSpPr>
          <p:nvPr>
            <p:ph type="sldNum" sz="quarter" idx="12"/>
          </p:nvPr>
        </p:nvSpPr>
        <p:spPr/>
        <p:txBody>
          <a:bodyPr/>
          <a:lstStyle/>
          <a:p>
            <a:fld id="{EF8BC553-6049-45DE-B62D-53F8EF36FF13}" type="slidenum">
              <a:rPr lang="en-US" smtClean="0"/>
              <a:t>‹N°›</a:t>
            </a:fld>
            <a:endParaRPr lang="en-US"/>
          </a:p>
        </p:txBody>
      </p:sp>
    </p:spTree>
    <p:extLst>
      <p:ext uri="{BB962C8B-B14F-4D97-AF65-F5344CB8AC3E}">
        <p14:creationId xmlns:p14="http://schemas.microsoft.com/office/powerpoint/2010/main" val="2888128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90534-A31B-46BC-A12B-5D82725F26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C211DB-2B71-4475-924B-DFCB6140C9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128844A-618C-4EE4-861A-712D9365AAFA}"/>
              </a:ext>
            </a:extLst>
          </p:cNvPr>
          <p:cNvSpPr>
            <a:spLocks noGrp="1"/>
          </p:cNvSpPr>
          <p:nvPr>
            <p:ph type="dt" sz="half" idx="10"/>
          </p:nvPr>
        </p:nvSpPr>
        <p:spPr/>
        <p:txBody>
          <a:bodyPr/>
          <a:lstStyle/>
          <a:p>
            <a:fld id="{427AFC69-BB1F-432E-B811-A63B847DDB71}" type="datetimeFigureOut">
              <a:rPr lang="en-US" smtClean="0"/>
              <a:t>1/24/2022</a:t>
            </a:fld>
            <a:endParaRPr lang="en-US"/>
          </a:p>
        </p:txBody>
      </p:sp>
      <p:sp>
        <p:nvSpPr>
          <p:cNvPr id="5" name="Footer Placeholder 4">
            <a:extLst>
              <a:ext uri="{FF2B5EF4-FFF2-40B4-BE49-F238E27FC236}">
                <a16:creationId xmlns:a16="http://schemas.microsoft.com/office/drawing/2014/main" id="{4C9577D3-E264-465A-BF74-1E7511EC9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8E2AC-F861-4DC8-83DB-88463EF50C87}"/>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28881288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90534-A31B-46BC-A12B-5D82725F26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C211DB-2B71-4475-924B-DFCB6140C9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128844A-618C-4EE4-861A-712D9365AAFA}"/>
              </a:ext>
            </a:extLst>
          </p:cNvPr>
          <p:cNvSpPr>
            <a:spLocks noGrp="1"/>
          </p:cNvSpPr>
          <p:nvPr>
            <p:ph type="dt" sz="half" idx="10"/>
          </p:nvPr>
        </p:nvSpPr>
        <p:spPr/>
        <p:txBody>
          <a:bodyPr/>
          <a:lstStyle/>
          <a:p>
            <a:fld id="{427AFC69-BB1F-432E-B811-A63B847DDB71}" type="datetimeFigureOut">
              <a:rPr lang="en-US" smtClean="0"/>
              <a:t>2/7/2022</a:t>
            </a:fld>
            <a:endParaRPr lang="en-US"/>
          </a:p>
        </p:txBody>
      </p:sp>
      <p:sp>
        <p:nvSpPr>
          <p:cNvPr id="5" name="Footer Placeholder 4">
            <a:extLst>
              <a:ext uri="{FF2B5EF4-FFF2-40B4-BE49-F238E27FC236}">
                <a16:creationId xmlns:a16="http://schemas.microsoft.com/office/drawing/2014/main" id="{4C9577D3-E264-465A-BF74-1E7511EC9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8E2AC-F861-4DC8-83DB-88463EF50C87}"/>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28881288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90534-A31B-46BC-A12B-5D82725F26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C211DB-2B71-4475-924B-DFCB6140C9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128844A-618C-4EE4-861A-712D9365AAFA}"/>
              </a:ext>
            </a:extLst>
          </p:cNvPr>
          <p:cNvSpPr>
            <a:spLocks noGrp="1"/>
          </p:cNvSpPr>
          <p:nvPr>
            <p:ph type="dt" sz="half" idx="10"/>
          </p:nvPr>
        </p:nvSpPr>
        <p:spPr/>
        <p:txBody>
          <a:bodyPr/>
          <a:lstStyle/>
          <a:p>
            <a:fld id="{427AFC69-BB1F-432E-B811-A63B847DDB71}" type="datetimeFigureOut">
              <a:rPr lang="en-US" smtClean="0"/>
              <a:t>2/7/2022</a:t>
            </a:fld>
            <a:endParaRPr lang="en-US"/>
          </a:p>
        </p:txBody>
      </p:sp>
      <p:sp>
        <p:nvSpPr>
          <p:cNvPr id="5" name="Footer Placeholder 4">
            <a:extLst>
              <a:ext uri="{FF2B5EF4-FFF2-40B4-BE49-F238E27FC236}">
                <a16:creationId xmlns:a16="http://schemas.microsoft.com/office/drawing/2014/main" id="{4C9577D3-E264-465A-BF74-1E7511EC9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8E2AC-F861-4DC8-83DB-88463EF50C87}"/>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2888128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52859-52FD-417A-97AD-6430309837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CC5AB9-DCA2-47D1-8654-6CFC861AA1B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9C661-BD9F-4DA2-9612-BB90D34C2A0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E69C31-1157-4531-B299-849B9ED2F914}"/>
              </a:ext>
            </a:extLst>
          </p:cNvPr>
          <p:cNvSpPr>
            <a:spLocks noGrp="1"/>
          </p:cNvSpPr>
          <p:nvPr>
            <p:ph type="dt" sz="half" idx="10"/>
          </p:nvPr>
        </p:nvSpPr>
        <p:spPr/>
        <p:txBody>
          <a:bodyPr/>
          <a:lstStyle/>
          <a:p>
            <a:fld id="{427AFC69-BB1F-432E-B811-A63B847DDB71}" type="datetimeFigureOut">
              <a:rPr lang="en-US" smtClean="0"/>
              <a:t>1/20/2025</a:t>
            </a:fld>
            <a:endParaRPr lang="en-US"/>
          </a:p>
        </p:txBody>
      </p:sp>
      <p:sp>
        <p:nvSpPr>
          <p:cNvPr id="6" name="Footer Placeholder 5">
            <a:extLst>
              <a:ext uri="{FF2B5EF4-FFF2-40B4-BE49-F238E27FC236}">
                <a16:creationId xmlns:a16="http://schemas.microsoft.com/office/drawing/2014/main" id="{02767D90-F9C9-4004-BB67-0A7CFBBC14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0778F3-C7A2-407F-99ED-7FFD4C04643D}"/>
              </a:ext>
            </a:extLst>
          </p:cNvPr>
          <p:cNvSpPr>
            <a:spLocks noGrp="1"/>
          </p:cNvSpPr>
          <p:nvPr>
            <p:ph type="sldNum" sz="quarter" idx="12"/>
          </p:nvPr>
        </p:nvSpPr>
        <p:spPr/>
        <p:txBody>
          <a:bodyPr/>
          <a:lstStyle/>
          <a:p>
            <a:fld id="{EF8BC553-6049-45DE-B62D-53F8EF36FF13}" type="slidenum">
              <a:rPr lang="en-US" smtClean="0"/>
              <a:t>‹N°›</a:t>
            </a:fld>
            <a:endParaRPr lang="en-US"/>
          </a:p>
        </p:txBody>
      </p:sp>
    </p:spTree>
    <p:extLst>
      <p:ext uri="{BB962C8B-B14F-4D97-AF65-F5344CB8AC3E}">
        <p14:creationId xmlns:p14="http://schemas.microsoft.com/office/powerpoint/2010/main" val="24714866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52859-52FD-417A-97AD-6430309837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CC5AB9-DCA2-47D1-8654-6CFC861AA1B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9C661-BD9F-4DA2-9612-BB90D34C2A0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E69C31-1157-4531-B299-849B9ED2F914}"/>
              </a:ext>
            </a:extLst>
          </p:cNvPr>
          <p:cNvSpPr>
            <a:spLocks noGrp="1"/>
          </p:cNvSpPr>
          <p:nvPr>
            <p:ph type="dt" sz="half" idx="10"/>
          </p:nvPr>
        </p:nvSpPr>
        <p:spPr/>
        <p:txBody>
          <a:bodyPr/>
          <a:lstStyle/>
          <a:p>
            <a:fld id="{427AFC69-BB1F-432E-B811-A63B847DDB71}" type="datetimeFigureOut">
              <a:rPr lang="en-US" smtClean="0"/>
              <a:t>1/24/2022</a:t>
            </a:fld>
            <a:endParaRPr lang="en-US"/>
          </a:p>
        </p:txBody>
      </p:sp>
      <p:sp>
        <p:nvSpPr>
          <p:cNvPr id="6" name="Footer Placeholder 5">
            <a:extLst>
              <a:ext uri="{FF2B5EF4-FFF2-40B4-BE49-F238E27FC236}">
                <a16:creationId xmlns:a16="http://schemas.microsoft.com/office/drawing/2014/main" id="{02767D90-F9C9-4004-BB67-0A7CFBBC14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0778F3-C7A2-407F-99ED-7FFD4C04643D}"/>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24714866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52859-52FD-417A-97AD-6430309837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CC5AB9-DCA2-47D1-8654-6CFC861AA1B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9C661-BD9F-4DA2-9612-BB90D34C2A0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E69C31-1157-4531-B299-849B9ED2F914}"/>
              </a:ext>
            </a:extLst>
          </p:cNvPr>
          <p:cNvSpPr>
            <a:spLocks noGrp="1"/>
          </p:cNvSpPr>
          <p:nvPr>
            <p:ph type="dt" sz="half" idx="10"/>
          </p:nvPr>
        </p:nvSpPr>
        <p:spPr/>
        <p:txBody>
          <a:bodyPr/>
          <a:lstStyle/>
          <a:p>
            <a:fld id="{427AFC69-BB1F-432E-B811-A63B847DDB71}" type="datetimeFigureOut">
              <a:rPr lang="en-US" smtClean="0"/>
              <a:t>2/7/2022</a:t>
            </a:fld>
            <a:endParaRPr lang="en-US"/>
          </a:p>
        </p:txBody>
      </p:sp>
      <p:sp>
        <p:nvSpPr>
          <p:cNvPr id="6" name="Footer Placeholder 5">
            <a:extLst>
              <a:ext uri="{FF2B5EF4-FFF2-40B4-BE49-F238E27FC236}">
                <a16:creationId xmlns:a16="http://schemas.microsoft.com/office/drawing/2014/main" id="{02767D90-F9C9-4004-BB67-0A7CFBBC14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0778F3-C7A2-407F-99ED-7FFD4C04643D}"/>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24714866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52859-52FD-417A-97AD-6430309837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CC5AB9-DCA2-47D1-8654-6CFC861AA1B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9C661-BD9F-4DA2-9612-BB90D34C2A0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E69C31-1157-4531-B299-849B9ED2F914}"/>
              </a:ext>
            </a:extLst>
          </p:cNvPr>
          <p:cNvSpPr>
            <a:spLocks noGrp="1"/>
          </p:cNvSpPr>
          <p:nvPr>
            <p:ph type="dt" sz="half" idx="10"/>
          </p:nvPr>
        </p:nvSpPr>
        <p:spPr/>
        <p:txBody>
          <a:bodyPr/>
          <a:lstStyle/>
          <a:p>
            <a:fld id="{427AFC69-BB1F-432E-B811-A63B847DDB71}" type="datetimeFigureOut">
              <a:rPr lang="en-US" smtClean="0"/>
              <a:t>2/7/2022</a:t>
            </a:fld>
            <a:endParaRPr lang="en-US"/>
          </a:p>
        </p:txBody>
      </p:sp>
      <p:sp>
        <p:nvSpPr>
          <p:cNvPr id="6" name="Footer Placeholder 5">
            <a:extLst>
              <a:ext uri="{FF2B5EF4-FFF2-40B4-BE49-F238E27FC236}">
                <a16:creationId xmlns:a16="http://schemas.microsoft.com/office/drawing/2014/main" id="{02767D90-F9C9-4004-BB67-0A7CFBBC14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0778F3-C7A2-407F-99ED-7FFD4C04643D}"/>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2471486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34A93-D15A-4300-82BF-A50906B7B2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D4649E-8883-4665-867C-82971D598A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08BB125-17E2-462D-BEE7-23CF11DF568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590DFE-1557-46C7-BCA8-21BB024884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CEC9FED-4451-49F6-B373-B57474DF4A1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A094A3-49ED-46AE-994E-248381070191}"/>
              </a:ext>
            </a:extLst>
          </p:cNvPr>
          <p:cNvSpPr>
            <a:spLocks noGrp="1"/>
          </p:cNvSpPr>
          <p:nvPr>
            <p:ph type="dt" sz="half" idx="10"/>
          </p:nvPr>
        </p:nvSpPr>
        <p:spPr/>
        <p:txBody>
          <a:bodyPr/>
          <a:lstStyle/>
          <a:p>
            <a:fld id="{427AFC69-BB1F-432E-B811-A63B847DDB71}" type="datetimeFigureOut">
              <a:rPr lang="en-US" smtClean="0"/>
              <a:t>1/20/2025</a:t>
            </a:fld>
            <a:endParaRPr lang="en-US"/>
          </a:p>
        </p:txBody>
      </p:sp>
      <p:sp>
        <p:nvSpPr>
          <p:cNvPr id="8" name="Footer Placeholder 7">
            <a:extLst>
              <a:ext uri="{FF2B5EF4-FFF2-40B4-BE49-F238E27FC236}">
                <a16:creationId xmlns:a16="http://schemas.microsoft.com/office/drawing/2014/main" id="{EEE784D6-1167-482F-8525-61CE233740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AAC333-A2BD-49CF-A7F1-99A750832181}"/>
              </a:ext>
            </a:extLst>
          </p:cNvPr>
          <p:cNvSpPr>
            <a:spLocks noGrp="1"/>
          </p:cNvSpPr>
          <p:nvPr>
            <p:ph type="sldNum" sz="quarter" idx="12"/>
          </p:nvPr>
        </p:nvSpPr>
        <p:spPr/>
        <p:txBody>
          <a:bodyPr/>
          <a:lstStyle/>
          <a:p>
            <a:fld id="{EF8BC553-6049-45DE-B62D-53F8EF36FF13}" type="slidenum">
              <a:rPr lang="en-US" smtClean="0"/>
              <a:t>‹N°›</a:t>
            </a:fld>
            <a:endParaRPr lang="en-US"/>
          </a:p>
        </p:txBody>
      </p:sp>
    </p:spTree>
    <p:extLst>
      <p:ext uri="{BB962C8B-B14F-4D97-AF65-F5344CB8AC3E}">
        <p14:creationId xmlns:p14="http://schemas.microsoft.com/office/powerpoint/2010/main" val="41740588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34A93-D15A-4300-82BF-A50906B7B2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D4649E-8883-4665-867C-82971D598A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08BB125-17E2-462D-BEE7-23CF11DF568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590DFE-1557-46C7-BCA8-21BB024884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CEC9FED-4451-49F6-B373-B57474DF4A1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A094A3-49ED-46AE-994E-248381070191}"/>
              </a:ext>
            </a:extLst>
          </p:cNvPr>
          <p:cNvSpPr>
            <a:spLocks noGrp="1"/>
          </p:cNvSpPr>
          <p:nvPr>
            <p:ph type="dt" sz="half" idx="10"/>
          </p:nvPr>
        </p:nvSpPr>
        <p:spPr/>
        <p:txBody>
          <a:bodyPr/>
          <a:lstStyle/>
          <a:p>
            <a:fld id="{427AFC69-BB1F-432E-B811-A63B847DDB71}" type="datetimeFigureOut">
              <a:rPr lang="en-US" smtClean="0"/>
              <a:t>1/24/2022</a:t>
            </a:fld>
            <a:endParaRPr lang="en-US"/>
          </a:p>
        </p:txBody>
      </p:sp>
      <p:sp>
        <p:nvSpPr>
          <p:cNvPr id="8" name="Footer Placeholder 7">
            <a:extLst>
              <a:ext uri="{FF2B5EF4-FFF2-40B4-BE49-F238E27FC236}">
                <a16:creationId xmlns:a16="http://schemas.microsoft.com/office/drawing/2014/main" id="{EEE784D6-1167-482F-8525-61CE233740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AAC333-A2BD-49CF-A7F1-99A750832181}"/>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41740588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34A93-D15A-4300-82BF-A50906B7B2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D4649E-8883-4665-867C-82971D598A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08BB125-17E2-462D-BEE7-23CF11DF568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590DFE-1557-46C7-BCA8-21BB024884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CEC9FED-4451-49F6-B373-B57474DF4A1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A094A3-49ED-46AE-994E-248381070191}"/>
              </a:ext>
            </a:extLst>
          </p:cNvPr>
          <p:cNvSpPr>
            <a:spLocks noGrp="1"/>
          </p:cNvSpPr>
          <p:nvPr>
            <p:ph type="dt" sz="half" idx="10"/>
          </p:nvPr>
        </p:nvSpPr>
        <p:spPr/>
        <p:txBody>
          <a:bodyPr/>
          <a:lstStyle/>
          <a:p>
            <a:fld id="{427AFC69-BB1F-432E-B811-A63B847DDB71}" type="datetimeFigureOut">
              <a:rPr lang="en-US" smtClean="0"/>
              <a:t>2/7/2022</a:t>
            </a:fld>
            <a:endParaRPr lang="en-US"/>
          </a:p>
        </p:txBody>
      </p:sp>
      <p:sp>
        <p:nvSpPr>
          <p:cNvPr id="8" name="Footer Placeholder 7">
            <a:extLst>
              <a:ext uri="{FF2B5EF4-FFF2-40B4-BE49-F238E27FC236}">
                <a16:creationId xmlns:a16="http://schemas.microsoft.com/office/drawing/2014/main" id="{EEE784D6-1167-482F-8525-61CE233740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AAC333-A2BD-49CF-A7F1-99A750832181}"/>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41740588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34A93-D15A-4300-82BF-A50906B7B2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D4649E-8883-4665-867C-82971D598A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08BB125-17E2-462D-BEE7-23CF11DF568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590DFE-1557-46C7-BCA8-21BB024884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CEC9FED-4451-49F6-B373-B57474DF4A1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A094A3-49ED-46AE-994E-248381070191}"/>
              </a:ext>
            </a:extLst>
          </p:cNvPr>
          <p:cNvSpPr>
            <a:spLocks noGrp="1"/>
          </p:cNvSpPr>
          <p:nvPr>
            <p:ph type="dt" sz="half" idx="10"/>
          </p:nvPr>
        </p:nvSpPr>
        <p:spPr/>
        <p:txBody>
          <a:bodyPr/>
          <a:lstStyle/>
          <a:p>
            <a:fld id="{427AFC69-BB1F-432E-B811-A63B847DDB71}" type="datetimeFigureOut">
              <a:rPr lang="en-US" smtClean="0"/>
              <a:t>2/7/2022</a:t>
            </a:fld>
            <a:endParaRPr lang="en-US"/>
          </a:p>
        </p:txBody>
      </p:sp>
      <p:sp>
        <p:nvSpPr>
          <p:cNvPr id="8" name="Footer Placeholder 7">
            <a:extLst>
              <a:ext uri="{FF2B5EF4-FFF2-40B4-BE49-F238E27FC236}">
                <a16:creationId xmlns:a16="http://schemas.microsoft.com/office/drawing/2014/main" id="{EEE784D6-1167-482F-8525-61CE233740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AAC333-A2BD-49CF-A7F1-99A750832181}"/>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4174058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63F18-6D98-44F6-9750-2DA661BEA6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5CA136-83B0-446A-9A83-9A01CEBB358C}"/>
              </a:ext>
            </a:extLst>
          </p:cNvPr>
          <p:cNvSpPr>
            <a:spLocks noGrp="1"/>
          </p:cNvSpPr>
          <p:nvPr>
            <p:ph type="dt" sz="half" idx="10"/>
          </p:nvPr>
        </p:nvSpPr>
        <p:spPr/>
        <p:txBody>
          <a:bodyPr/>
          <a:lstStyle/>
          <a:p>
            <a:fld id="{427AFC69-BB1F-432E-B811-A63B847DDB71}" type="datetimeFigureOut">
              <a:rPr lang="en-US" smtClean="0"/>
              <a:t>1/20/2025</a:t>
            </a:fld>
            <a:endParaRPr lang="en-US"/>
          </a:p>
        </p:txBody>
      </p:sp>
      <p:sp>
        <p:nvSpPr>
          <p:cNvPr id="4" name="Footer Placeholder 3">
            <a:extLst>
              <a:ext uri="{FF2B5EF4-FFF2-40B4-BE49-F238E27FC236}">
                <a16:creationId xmlns:a16="http://schemas.microsoft.com/office/drawing/2014/main" id="{05DEA37F-D5DB-4EC5-A4AB-5ADA09AD29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1CE14D-7E98-4F4E-A47A-589309F4F3F7}"/>
              </a:ext>
            </a:extLst>
          </p:cNvPr>
          <p:cNvSpPr>
            <a:spLocks noGrp="1"/>
          </p:cNvSpPr>
          <p:nvPr>
            <p:ph type="sldNum" sz="quarter" idx="12"/>
          </p:nvPr>
        </p:nvSpPr>
        <p:spPr/>
        <p:txBody>
          <a:bodyPr/>
          <a:lstStyle/>
          <a:p>
            <a:fld id="{EF8BC553-6049-45DE-B62D-53F8EF36FF13}" type="slidenum">
              <a:rPr lang="en-US" smtClean="0"/>
              <a:t>‹N°›</a:t>
            </a:fld>
            <a:endParaRPr lang="en-US"/>
          </a:p>
        </p:txBody>
      </p:sp>
    </p:spTree>
    <p:extLst>
      <p:ext uri="{BB962C8B-B14F-4D97-AF65-F5344CB8AC3E}">
        <p14:creationId xmlns:p14="http://schemas.microsoft.com/office/powerpoint/2010/main" val="19494696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63F18-6D98-44F6-9750-2DA661BEA6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5CA136-83B0-446A-9A83-9A01CEBB358C}"/>
              </a:ext>
            </a:extLst>
          </p:cNvPr>
          <p:cNvSpPr>
            <a:spLocks noGrp="1"/>
          </p:cNvSpPr>
          <p:nvPr>
            <p:ph type="dt" sz="half" idx="10"/>
          </p:nvPr>
        </p:nvSpPr>
        <p:spPr/>
        <p:txBody>
          <a:bodyPr/>
          <a:lstStyle/>
          <a:p>
            <a:fld id="{427AFC69-BB1F-432E-B811-A63B847DDB71}" type="datetimeFigureOut">
              <a:rPr lang="en-US" smtClean="0"/>
              <a:t>1/24/2022</a:t>
            </a:fld>
            <a:endParaRPr lang="en-US"/>
          </a:p>
        </p:txBody>
      </p:sp>
      <p:sp>
        <p:nvSpPr>
          <p:cNvPr id="4" name="Footer Placeholder 3">
            <a:extLst>
              <a:ext uri="{FF2B5EF4-FFF2-40B4-BE49-F238E27FC236}">
                <a16:creationId xmlns:a16="http://schemas.microsoft.com/office/drawing/2014/main" id="{05DEA37F-D5DB-4EC5-A4AB-5ADA09AD29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1CE14D-7E98-4F4E-A47A-589309F4F3F7}"/>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19494696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63F18-6D98-44F6-9750-2DA661BEA6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5CA136-83B0-446A-9A83-9A01CEBB358C}"/>
              </a:ext>
            </a:extLst>
          </p:cNvPr>
          <p:cNvSpPr>
            <a:spLocks noGrp="1"/>
          </p:cNvSpPr>
          <p:nvPr>
            <p:ph type="dt" sz="half" idx="10"/>
          </p:nvPr>
        </p:nvSpPr>
        <p:spPr/>
        <p:txBody>
          <a:bodyPr/>
          <a:lstStyle/>
          <a:p>
            <a:fld id="{427AFC69-BB1F-432E-B811-A63B847DDB71}" type="datetimeFigureOut">
              <a:rPr lang="en-US" smtClean="0"/>
              <a:t>2/7/2022</a:t>
            </a:fld>
            <a:endParaRPr lang="en-US"/>
          </a:p>
        </p:txBody>
      </p:sp>
      <p:sp>
        <p:nvSpPr>
          <p:cNvPr id="4" name="Footer Placeholder 3">
            <a:extLst>
              <a:ext uri="{FF2B5EF4-FFF2-40B4-BE49-F238E27FC236}">
                <a16:creationId xmlns:a16="http://schemas.microsoft.com/office/drawing/2014/main" id="{05DEA37F-D5DB-4EC5-A4AB-5ADA09AD29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1CE14D-7E98-4F4E-A47A-589309F4F3F7}"/>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19494696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63F18-6D98-44F6-9750-2DA661BEA6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5CA136-83B0-446A-9A83-9A01CEBB358C}"/>
              </a:ext>
            </a:extLst>
          </p:cNvPr>
          <p:cNvSpPr>
            <a:spLocks noGrp="1"/>
          </p:cNvSpPr>
          <p:nvPr>
            <p:ph type="dt" sz="half" idx="10"/>
          </p:nvPr>
        </p:nvSpPr>
        <p:spPr/>
        <p:txBody>
          <a:bodyPr/>
          <a:lstStyle/>
          <a:p>
            <a:fld id="{427AFC69-BB1F-432E-B811-A63B847DDB71}" type="datetimeFigureOut">
              <a:rPr lang="en-US" smtClean="0"/>
              <a:t>2/7/2022</a:t>
            </a:fld>
            <a:endParaRPr lang="en-US"/>
          </a:p>
        </p:txBody>
      </p:sp>
      <p:sp>
        <p:nvSpPr>
          <p:cNvPr id="4" name="Footer Placeholder 3">
            <a:extLst>
              <a:ext uri="{FF2B5EF4-FFF2-40B4-BE49-F238E27FC236}">
                <a16:creationId xmlns:a16="http://schemas.microsoft.com/office/drawing/2014/main" id="{05DEA37F-D5DB-4EC5-A4AB-5ADA09AD29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1CE14D-7E98-4F4E-A47A-589309F4F3F7}"/>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1949469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390FC2-B99A-4D9E-9E1F-26E46FA7C446}"/>
              </a:ext>
            </a:extLst>
          </p:cNvPr>
          <p:cNvSpPr>
            <a:spLocks noGrp="1"/>
          </p:cNvSpPr>
          <p:nvPr>
            <p:ph type="dt" sz="half" idx="10"/>
          </p:nvPr>
        </p:nvSpPr>
        <p:spPr/>
        <p:txBody>
          <a:bodyPr/>
          <a:lstStyle/>
          <a:p>
            <a:fld id="{427AFC69-BB1F-432E-B811-A63B847DDB71}" type="datetimeFigureOut">
              <a:rPr lang="en-US" smtClean="0"/>
              <a:t>1/20/2025</a:t>
            </a:fld>
            <a:endParaRPr lang="en-US"/>
          </a:p>
        </p:txBody>
      </p:sp>
      <p:sp>
        <p:nvSpPr>
          <p:cNvPr id="3" name="Footer Placeholder 2">
            <a:extLst>
              <a:ext uri="{FF2B5EF4-FFF2-40B4-BE49-F238E27FC236}">
                <a16:creationId xmlns:a16="http://schemas.microsoft.com/office/drawing/2014/main" id="{B2148632-E617-459C-B096-C7CAE772A7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2E9801-90F0-4E9C-8D9F-92E2C8AFEF3A}"/>
              </a:ext>
            </a:extLst>
          </p:cNvPr>
          <p:cNvSpPr>
            <a:spLocks noGrp="1"/>
          </p:cNvSpPr>
          <p:nvPr>
            <p:ph type="sldNum" sz="quarter" idx="12"/>
          </p:nvPr>
        </p:nvSpPr>
        <p:spPr/>
        <p:txBody>
          <a:bodyPr/>
          <a:lstStyle/>
          <a:p>
            <a:fld id="{EF8BC553-6049-45DE-B62D-53F8EF36FF13}" type="slidenum">
              <a:rPr lang="en-US" smtClean="0"/>
              <a:t>‹N°›</a:t>
            </a:fld>
            <a:endParaRPr lang="en-US"/>
          </a:p>
        </p:txBody>
      </p:sp>
    </p:spTree>
    <p:extLst>
      <p:ext uri="{BB962C8B-B14F-4D97-AF65-F5344CB8AC3E}">
        <p14:creationId xmlns:p14="http://schemas.microsoft.com/office/powerpoint/2010/main" val="30228879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390FC2-B99A-4D9E-9E1F-26E46FA7C446}"/>
              </a:ext>
            </a:extLst>
          </p:cNvPr>
          <p:cNvSpPr>
            <a:spLocks noGrp="1"/>
          </p:cNvSpPr>
          <p:nvPr>
            <p:ph type="dt" sz="half" idx="10"/>
          </p:nvPr>
        </p:nvSpPr>
        <p:spPr/>
        <p:txBody>
          <a:bodyPr/>
          <a:lstStyle/>
          <a:p>
            <a:fld id="{427AFC69-BB1F-432E-B811-A63B847DDB71}" type="datetimeFigureOut">
              <a:rPr lang="en-US" smtClean="0"/>
              <a:t>1/24/2022</a:t>
            </a:fld>
            <a:endParaRPr lang="en-US"/>
          </a:p>
        </p:txBody>
      </p:sp>
      <p:sp>
        <p:nvSpPr>
          <p:cNvPr id="3" name="Footer Placeholder 2">
            <a:extLst>
              <a:ext uri="{FF2B5EF4-FFF2-40B4-BE49-F238E27FC236}">
                <a16:creationId xmlns:a16="http://schemas.microsoft.com/office/drawing/2014/main" id="{B2148632-E617-459C-B096-C7CAE772A7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2E9801-90F0-4E9C-8D9F-92E2C8AFEF3A}"/>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30228879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390FC2-B99A-4D9E-9E1F-26E46FA7C446}"/>
              </a:ext>
            </a:extLst>
          </p:cNvPr>
          <p:cNvSpPr>
            <a:spLocks noGrp="1"/>
          </p:cNvSpPr>
          <p:nvPr>
            <p:ph type="dt" sz="half" idx="10"/>
          </p:nvPr>
        </p:nvSpPr>
        <p:spPr/>
        <p:txBody>
          <a:bodyPr/>
          <a:lstStyle/>
          <a:p>
            <a:fld id="{427AFC69-BB1F-432E-B811-A63B847DDB71}" type="datetimeFigureOut">
              <a:rPr lang="en-US" smtClean="0"/>
              <a:t>2/7/2022</a:t>
            </a:fld>
            <a:endParaRPr lang="en-US"/>
          </a:p>
        </p:txBody>
      </p:sp>
      <p:sp>
        <p:nvSpPr>
          <p:cNvPr id="3" name="Footer Placeholder 2">
            <a:extLst>
              <a:ext uri="{FF2B5EF4-FFF2-40B4-BE49-F238E27FC236}">
                <a16:creationId xmlns:a16="http://schemas.microsoft.com/office/drawing/2014/main" id="{B2148632-E617-459C-B096-C7CAE772A7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2E9801-90F0-4E9C-8D9F-92E2C8AFEF3A}"/>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30228879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390FC2-B99A-4D9E-9E1F-26E46FA7C446}"/>
              </a:ext>
            </a:extLst>
          </p:cNvPr>
          <p:cNvSpPr>
            <a:spLocks noGrp="1"/>
          </p:cNvSpPr>
          <p:nvPr>
            <p:ph type="dt" sz="half" idx="10"/>
          </p:nvPr>
        </p:nvSpPr>
        <p:spPr/>
        <p:txBody>
          <a:bodyPr/>
          <a:lstStyle/>
          <a:p>
            <a:fld id="{427AFC69-BB1F-432E-B811-A63B847DDB71}" type="datetimeFigureOut">
              <a:rPr lang="en-US" smtClean="0"/>
              <a:t>2/7/2022</a:t>
            </a:fld>
            <a:endParaRPr lang="en-US"/>
          </a:p>
        </p:txBody>
      </p:sp>
      <p:sp>
        <p:nvSpPr>
          <p:cNvPr id="3" name="Footer Placeholder 2">
            <a:extLst>
              <a:ext uri="{FF2B5EF4-FFF2-40B4-BE49-F238E27FC236}">
                <a16:creationId xmlns:a16="http://schemas.microsoft.com/office/drawing/2014/main" id="{B2148632-E617-459C-B096-C7CAE772A7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2E9801-90F0-4E9C-8D9F-92E2C8AFEF3A}"/>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3022887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33B7-31D9-4ACC-84D1-C0E6C2B11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0FCBB8-F675-4CD3-AAAA-0D2B1802CC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76FAA-05E4-42AB-AEC5-861FEF5D4A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E5610DF-3F02-4184-9C6D-5781E92CC07E}"/>
              </a:ext>
            </a:extLst>
          </p:cNvPr>
          <p:cNvSpPr>
            <a:spLocks noGrp="1"/>
          </p:cNvSpPr>
          <p:nvPr>
            <p:ph type="dt" sz="half" idx="10"/>
          </p:nvPr>
        </p:nvSpPr>
        <p:spPr/>
        <p:txBody>
          <a:bodyPr/>
          <a:lstStyle/>
          <a:p>
            <a:fld id="{427AFC69-BB1F-432E-B811-A63B847DDB71}" type="datetimeFigureOut">
              <a:rPr lang="en-US" smtClean="0"/>
              <a:t>1/20/2025</a:t>
            </a:fld>
            <a:endParaRPr lang="en-US"/>
          </a:p>
        </p:txBody>
      </p:sp>
      <p:sp>
        <p:nvSpPr>
          <p:cNvPr id="6" name="Footer Placeholder 5">
            <a:extLst>
              <a:ext uri="{FF2B5EF4-FFF2-40B4-BE49-F238E27FC236}">
                <a16:creationId xmlns:a16="http://schemas.microsoft.com/office/drawing/2014/main" id="{D4115463-BE9C-48BB-99C1-C18F6AC84D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5B45A4-A80F-459D-B443-E261136EF093}"/>
              </a:ext>
            </a:extLst>
          </p:cNvPr>
          <p:cNvSpPr>
            <a:spLocks noGrp="1"/>
          </p:cNvSpPr>
          <p:nvPr>
            <p:ph type="sldNum" sz="quarter" idx="12"/>
          </p:nvPr>
        </p:nvSpPr>
        <p:spPr/>
        <p:txBody>
          <a:bodyPr/>
          <a:lstStyle/>
          <a:p>
            <a:fld id="{EF8BC553-6049-45DE-B62D-53F8EF36FF13}" type="slidenum">
              <a:rPr lang="en-US" smtClean="0"/>
              <a:t>‹N°›</a:t>
            </a:fld>
            <a:endParaRPr lang="en-US"/>
          </a:p>
        </p:txBody>
      </p:sp>
    </p:spTree>
    <p:extLst>
      <p:ext uri="{BB962C8B-B14F-4D97-AF65-F5344CB8AC3E}">
        <p14:creationId xmlns:p14="http://schemas.microsoft.com/office/powerpoint/2010/main" val="25197549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33B7-31D9-4ACC-84D1-C0E6C2B11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0FCBB8-F675-4CD3-AAAA-0D2B1802CC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76FAA-05E4-42AB-AEC5-861FEF5D4A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E5610DF-3F02-4184-9C6D-5781E92CC07E}"/>
              </a:ext>
            </a:extLst>
          </p:cNvPr>
          <p:cNvSpPr>
            <a:spLocks noGrp="1"/>
          </p:cNvSpPr>
          <p:nvPr>
            <p:ph type="dt" sz="half" idx="10"/>
          </p:nvPr>
        </p:nvSpPr>
        <p:spPr/>
        <p:txBody>
          <a:bodyPr/>
          <a:lstStyle/>
          <a:p>
            <a:fld id="{427AFC69-BB1F-432E-B811-A63B847DDB71}" type="datetimeFigureOut">
              <a:rPr lang="en-US" smtClean="0"/>
              <a:t>1/24/2022</a:t>
            </a:fld>
            <a:endParaRPr lang="en-US"/>
          </a:p>
        </p:txBody>
      </p:sp>
      <p:sp>
        <p:nvSpPr>
          <p:cNvPr id="6" name="Footer Placeholder 5">
            <a:extLst>
              <a:ext uri="{FF2B5EF4-FFF2-40B4-BE49-F238E27FC236}">
                <a16:creationId xmlns:a16="http://schemas.microsoft.com/office/drawing/2014/main" id="{D4115463-BE9C-48BB-99C1-C18F6AC84D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5B45A4-A80F-459D-B443-E261136EF093}"/>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25197549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33B7-31D9-4ACC-84D1-C0E6C2B11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0FCBB8-F675-4CD3-AAAA-0D2B1802CC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76FAA-05E4-42AB-AEC5-861FEF5D4A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E5610DF-3F02-4184-9C6D-5781E92CC07E}"/>
              </a:ext>
            </a:extLst>
          </p:cNvPr>
          <p:cNvSpPr>
            <a:spLocks noGrp="1"/>
          </p:cNvSpPr>
          <p:nvPr>
            <p:ph type="dt" sz="half" idx="10"/>
          </p:nvPr>
        </p:nvSpPr>
        <p:spPr/>
        <p:txBody>
          <a:bodyPr/>
          <a:lstStyle/>
          <a:p>
            <a:fld id="{427AFC69-BB1F-432E-B811-A63B847DDB71}" type="datetimeFigureOut">
              <a:rPr lang="en-US" smtClean="0"/>
              <a:t>2/7/2022</a:t>
            </a:fld>
            <a:endParaRPr lang="en-US"/>
          </a:p>
        </p:txBody>
      </p:sp>
      <p:sp>
        <p:nvSpPr>
          <p:cNvPr id="6" name="Footer Placeholder 5">
            <a:extLst>
              <a:ext uri="{FF2B5EF4-FFF2-40B4-BE49-F238E27FC236}">
                <a16:creationId xmlns:a16="http://schemas.microsoft.com/office/drawing/2014/main" id="{D4115463-BE9C-48BB-99C1-C18F6AC84D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5B45A4-A80F-459D-B443-E261136EF093}"/>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25197549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33B7-31D9-4ACC-84D1-C0E6C2B11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0FCBB8-F675-4CD3-AAAA-0D2B1802CC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76FAA-05E4-42AB-AEC5-861FEF5D4A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E5610DF-3F02-4184-9C6D-5781E92CC07E}"/>
              </a:ext>
            </a:extLst>
          </p:cNvPr>
          <p:cNvSpPr>
            <a:spLocks noGrp="1"/>
          </p:cNvSpPr>
          <p:nvPr>
            <p:ph type="dt" sz="half" idx="10"/>
          </p:nvPr>
        </p:nvSpPr>
        <p:spPr/>
        <p:txBody>
          <a:bodyPr/>
          <a:lstStyle/>
          <a:p>
            <a:fld id="{427AFC69-BB1F-432E-B811-A63B847DDB71}" type="datetimeFigureOut">
              <a:rPr lang="en-US" smtClean="0"/>
              <a:t>2/7/2022</a:t>
            </a:fld>
            <a:endParaRPr lang="en-US"/>
          </a:p>
        </p:txBody>
      </p:sp>
      <p:sp>
        <p:nvSpPr>
          <p:cNvPr id="6" name="Footer Placeholder 5">
            <a:extLst>
              <a:ext uri="{FF2B5EF4-FFF2-40B4-BE49-F238E27FC236}">
                <a16:creationId xmlns:a16="http://schemas.microsoft.com/office/drawing/2014/main" id="{D4115463-BE9C-48BB-99C1-C18F6AC84D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5B45A4-A80F-459D-B443-E261136EF093}"/>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2519754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AF4E2-6247-434E-B5EB-9969727270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8F9B96-D5EB-42FC-942A-E6BE8C5921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189ECA-3B3C-4F92-B979-BFF784A52B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C43125E-391C-4B14-8463-A0EB49AE417A}"/>
              </a:ext>
            </a:extLst>
          </p:cNvPr>
          <p:cNvSpPr>
            <a:spLocks noGrp="1"/>
          </p:cNvSpPr>
          <p:nvPr>
            <p:ph type="dt" sz="half" idx="10"/>
          </p:nvPr>
        </p:nvSpPr>
        <p:spPr/>
        <p:txBody>
          <a:bodyPr/>
          <a:lstStyle/>
          <a:p>
            <a:fld id="{427AFC69-BB1F-432E-B811-A63B847DDB71}" type="datetimeFigureOut">
              <a:rPr lang="en-US" smtClean="0"/>
              <a:t>1/20/2025</a:t>
            </a:fld>
            <a:endParaRPr lang="en-US"/>
          </a:p>
        </p:txBody>
      </p:sp>
      <p:sp>
        <p:nvSpPr>
          <p:cNvPr id="6" name="Footer Placeholder 5">
            <a:extLst>
              <a:ext uri="{FF2B5EF4-FFF2-40B4-BE49-F238E27FC236}">
                <a16:creationId xmlns:a16="http://schemas.microsoft.com/office/drawing/2014/main" id="{E4D2E3EB-5551-46B9-ACBA-EB79AA165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FC67C4-0347-4B32-95A0-E6E23DB95553}"/>
              </a:ext>
            </a:extLst>
          </p:cNvPr>
          <p:cNvSpPr>
            <a:spLocks noGrp="1"/>
          </p:cNvSpPr>
          <p:nvPr>
            <p:ph type="sldNum" sz="quarter" idx="12"/>
          </p:nvPr>
        </p:nvSpPr>
        <p:spPr/>
        <p:txBody>
          <a:bodyPr/>
          <a:lstStyle/>
          <a:p>
            <a:fld id="{EF8BC553-6049-45DE-B62D-53F8EF36FF13}" type="slidenum">
              <a:rPr lang="en-US" smtClean="0"/>
              <a:t>‹N°›</a:t>
            </a:fld>
            <a:endParaRPr lang="en-US"/>
          </a:p>
        </p:txBody>
      </p:sp>
    </p:spTree>
    <p:extLst>
      <p:ext uri="{BB962C8B-B14F-4D97-AF65-F5344CB8AC3E}">
        <p14:creationId xmlns:p14="http://schemas.microsoft.com/office/powerpoint/2010/main" val="13929661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AF4E2-6247-434E-B5EB-9969727270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8F9B96-D5EB-42FC-942A-E6BE8C5921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189ECA-3B3C-4F92-B979-BFF784A52B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C43125E-391C-4B14-8463-A0EB49AE417A}"/>
              </a:ext>
            </a:extLst>
          </p:cNvPr>
          <p:cNvSpPr>
            <a:spLocks noGrp="1"/>
          </p:cNvSpPr>
          <p:nvPr>
            <p:ph type="dt" sz="half" idx="10"/>
          </p:nvPr>
        </p:nvSpPr>
        <p:spPr/>
        <p:txBody>
          <a:bodyPr/>
          <a:lstStyle/>
          <a:p>
            <a:fld id="{427AFC69-BB1F-432E-B811-A63B847DDB71}" type="datetimeFigureOut">
              <a:rPr lang="en-US" smtClean="0"/>
              <a:t>1/24/2022</a:t>
            </a:fld>
            <a:endParaRPr lang="en-US"/>
          </a:p>
        </p:txBody>
      </p:sp>
      <p:sp>
        <p:nvSpPr>
          <p:cNvPr id="6" name="Footer Placeholder 5">
            <a:extLst>
              <a:ext uri="{FF2B5EF4-FFF2-40B4-BE49-F238E27FC236}">
                <a16:creationId xmlns:a16="http://schemas.microsoft.com/office/drawing/2014/main" id="{E4D2E3EB-5551-46B9-ACBA-EB79AA165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FC67C4-0347-4B32-95A0-E6E23DB95553}"/>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13929661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AF4E2-6247-434E-B5EB-9969727270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8F9B96-D5EB-42FC-942A-E6BE8C5921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189ECA-3B3C-4F92-B979-BFF784A52B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C43125E-391C-4B14-8463-A0EB49AE417A}"/>
              </a:ext>
            </a:extLst>
          </p:cNvPr>
          <p:cNvSpPr>
            <a:spLocks noGrp="1"/>
          </p:cNvSpPr>
          <p:nvPr>
            <p:ph type="dt" sz="half" idx="10"/>
          </p:nvPr>
        </p:nvSpPr>
        <p:spPr/>
        <p:txBody>
          <a:bodyPr/>
          <a:lstStyle/>
          <a:p>
            <a:fld id="{427AFC69-BB1F-432E-B811-A63B847DDB71}" type="datetimeFigureOut">
              <a:rPr lang="en-US" smtClean="0"/>
              <a:t>2/7/2022</a:t>
            </a:fld>
            <a:endParaRPr lang="en-US"/>
          </a:p>
        </p:txBody>
      </p:sp>
      <p:sp>
        <p:nvSpPr>
          <p:cNvPr id="6" name="Footer Placeholder 5">
            <a:extLst>
              <a:ext uri="{FF2B5EF4-FFF2-40B4-BE49-F238E27FC236}">
                <a16:creationId xmlns:a16="http://schemas.microsoft.com/office/drawing/2014/main" id="{E4D2E3EB-5551-46B9-ACBA-EB79AA165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FC67C4-0347-4B32-95A0-E6E23DB95553}"/>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13929661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AF4E2-6247-434E-B5EB-9969727270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8F9B96-D5EB-42FC-942A-E6BE8C5921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189ECA-3B3C-4F92-B979-BFF784A52B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C43125E-391C-4B14-8463-A0EB49AE417A}"/>
              </a:ext>
            </a:extLst>
          </p:cNvPr>
          <p:cNvSpPr>
            <a:spLocks noGrp="1"/>
          </p:cNvSpPr>
          <p:nvPr>
            <p:ph type="dt" sz="half" idx="10"/>
          </p:nvPr>
        </p:nvSpPr>
        <p:spPr/>
        <p:txBody>
          <a:bodyPr/>
          <a:lstStyle/>
          <a:p>
            <a:fld id="{427AFC69-BB1F-432E-B811-A63B847DDB71}" type="datetimeFigureOut">
              <a:rPr lang="en-US" smtClean="0"/>
              <a:t>2/7/2022</a:t>
            </a:fld>
            <a:endParaRPr lang="en-US"/>
          </a:p>
        </p:txBody>
      </p:sp>
      <p:sp>
        <p:nvSpPr>
          <p:cNvPr id="6" name="Footer Placeholder 5">
            <a:extLst>
              <a:ext uri="{FF2B5EF4-FFF2-40B4-BE49-F238E27FC236}">
                <a16:creationId xmlns:a16="http://schemas.microsoft.com/office/drawing/2014/main" id="{E4D2E3EB-5551-46B9-ACBA-EB79AA165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FC67C4-0347-4B32-95A0-E6E23DB95553}"/>
              </a:ext>
            </a:extLst>
          </p:cNvPr>
          <p:cNvSpPr>
            <a:spLocks noGrp="1"/>
          </p:cNvSpPr>
          <p:nvPr>
            <p:ph type="sldNum" sz="quarter" idx="12"/>
          </p:nvPr>
        </p:nvSpPr>
        <p:spPr/>
        <p:txBody>
          <a:bodyPr/>
          <a:lstStyle/>
          <a:p>
            <a:fld id="{EF8BC553-6049-45DE-B62D-53F8EF36FF13}" type="slidenum">
              <a:rPr lang="en-US" smtClean="0"/>
              <a:t>‹#›</a:t>
            </a:fld>
            <a:endParaRPr lang="en-US"/>
          </a:p>
        </p:txBody>
      </p:sp>
    </p:spTree>
    <p:extLst>
      <p:ext uri="{BB962C8B-B14F-4D97-AF65-F5344CB8AC3E}">
        <p14:creationId xmlns:p14="http://schemas.microsoft.com/office/powerpoint/2010/main" val="1392966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30.xml"/><Relationship Id="rId7" Type="http://schemas.openxmlformats.org/officeDocument/2006/relationships/slideLayout" Target="../slideLayouts/slideLayout70.xml"/><Relationship Id="rId12" Type="http://schemas.openxmlformats.org/officeDocument/2006/relationships/theme" Target="../theme/theme10.xml"/><Relationship Id="rId2" Type="http://schemas.openxmlformats.org/officeDocument/2006/relationships/slideLayout" Target="../slideLayouts/slideLayout20.xml"/><Relationship Id="rId1" Type="http://schemas.openxmlformats.org/officeDocument/2006/relationships/slideLayout" Target="../slideLayouts/slideLayout12.xml"/><Relationship Id="rId6" Type="http://schemas.openxmlformats.org/officeDocument/2006/relationships/slideLayout" Target="../slideLayouts/slideLayout60.xml"/><Relationship Id="rId11" Type="http://schemas.openxmlformats.org/officeDocument/2006/relationships/slideLayout" Target="../slideLayouts/slideLayout110.xml"/><Relationship Id="rId5" Type="http://schemas.openxmlformats.org/officeDocument/2006/relationships/slideLayout" Target="../slideLayouts/slideLayout50.xml"/><Relationship Id="rId10" Type="http://schemas.openxmlformats.org/officeDocument/2006/relationships/slideLayout" Target="../slideLayouts/slideLayout100.xml"/><Relationship Id="rId4" Type="http://schemas.openxmlformats.org/officeDocument/2006/relationships/slideLayout" Target="../slideLayouts/slideLayout40.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31.xml"/><Relationship Id="rId7" Type="http://schemas.openxmlformats.org/officeDocument/2006/relationships/slideLayout" Target="../slideLayouts/slideLayout71.xml"/><Relationship Id="rId12" Type="http://schemas.openxmlformats.org/officeDocument/2006/relationships/theme" Target="../theme/theme11.xml"/><Relationship Id="rId2" Type="http://schemas.openxmlformats.org/officeDocument/2006/relationships/slideLayout" Target="../slideLayouts/slideLayout21.xml"/><Relationship Id="rId1" Type="http://schemas.openxmlformats.org/officeDocument/2006/relationships/slideLayout" Target="../slideLayouts/slideLayout13.xml"/><Relationship Id="rId6" Type="http://schemas.openxmlformats.org/officeDocument/2006/relationships/slideLayout" Target="../slideLayouts/slideLayout61.xml"/><Relationship Id="rId11" Type="http://schemas.openxmlformats.org/officeDocument/2006/relationships/slideLayout" Target="../slideLayouts/slideLayout111.xml"/><Relationship Id="rId5" Type="http://schemas.openxmlformats.org/officeDocument/2006/relationships/slideLayout" Target="../slideLayouts/slideLayout51.xml"/><Relationship Id="rId10" Type="http://schemas.openxmlformats.org/officeDocument/2006/relationships/slideLayout" Target="../slideLayouts/slideLayout101.xml"/><Relationship Id="rId4" Type="http://schemas.openxmlformats.org/officeDocument/2006/relationships/slideLayout" Target="../slideLayouts/slideLayout41.xml"/><Relationship Id="rId9" Type="http://schemas.openxmlformats.org/officeDocument/2006/relationships/slideLayout" Target="../slideLayouts/slideLayout9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32.xml"/><Relationship Id="rId7" Type="http://schemas.openxmlformats.org/officeDocument/2006/relationships/slideLayout" Target="../slideLayouts/slideLayout72.xml"/><Relationship Id="rId12" Type="http://schemas.openxmlformats.org/officeDocument/2006/relationships/theme" Target="../theme/theme12.xml"/><Relationship Id="rId2" Type="http://schemas.openxmlformats.org/officeDocument/2006/relationships/slideLayout" Target="../slideLayouts/slideLayout22.xml"/><Relationship Id="rId1" Type="http://schemas.openxmlformats.org/officeDocument/2006/relationships/slideLayout" Target="../slideLayouts/slideLayout14.xml"/><Relationship Id="rId6" Type="http://schemas.openxmlformats.org/officeDocument/2006/relationships/slideLayout" Target="../slideLayouts/slideLayout62.xml"/><Relationship Id="rId11" Type="http://schemas.openxmlformats.org/officeDocument/2006/relationships/slideLayout" Target="../slideLayouts/slideLayout112.xml"/><Relationship Id="rId5" Type="http://schemas.openxmlformats.org/officeDocument/2006/relationships/slideLayout" Target="../slideLayouts/slideLayout52.xml"/><Relationship Id="rId10" Type="http://schemas.openxmlformats.org/officeDocument/2006/relationships/slideLayout" Target="../slideLayouts/slideLayout102.xml"/><Relationship Id="rId4" Type="http://schemas.openxmlformats.org/officeDocument/2006/relationships/slideLayout" Target="../slideLayouts/slideLayout42.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4DC07E-6E11-45EB-AA20-C2EB546A79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5D5D5A-D940-499E-85F8-EAC5799A3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374418-431A-471D-BEA3-AE4FA57963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7AFC69-BB1F-432E-B811-A63B847DDB71}" type="datetimeFigureOut">
              <a:rPr lang="en-US" smtClean="0"/>
              <a:t>1/20/2025</a:t>
            </a:fld>
            <a:endParaRPr lang="en-US"/>
          </a:p>
        </p:txBody>
      </p:sp>
      <p:sp>
        <p:nvSpPr>
          <p:cNvPr id="5" name="Footer Placeholder 4">
            <a:extLst>
              <a:ext uri="{FF2B5EF4-FFF2-40B4-BE49-F238E27FC236}">
                <a16:creationId xmlns:a16="http://schemas.microsoft.com/office/drawing/2014/main" id="{5CCD2A2D-7306-4702-A608-848DDE4B93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E3C13E-47A0-442C-8217-0CA52C340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BC553-6049-45DE-B62D-53F8EF36FF13}" type="slidenum">
              <a:rPr lang="en-US" smtClean="0"/>
              <a:t>‹N°›</a:t>
            </a:fld>
            <a:endParaRPr lang="en-US"/>
          </a:p>
        </p:txBody>
      </p:sp>
    </p:spTree>
    <p:extLst>
      <p:ext uri="{BB962C8B-B14F-4D97-AF65-F5344CB8AC3E}">
        <p14:creationId xmlns:p14="http://schemas.microsoft.com/office/powerpoint/2010/main" val="976749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4DC07E-6E11-45EB-AA20-C2EB546A79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5D5D5A-D940-499E-85F8-EAC5799A3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374418-431A-471D-BEA3-AE4FA57963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7AFC69-BB1F-432E-B811-A63B847DDB71}" type="datetimeFigureOut">
              <a:rPr lang="en-US" smtClean="0"/>
              <a:t>1/24/2022</a:t>
            </a:fld>
            <a:endParaRPr lang="en-US"/>
          </a:p>
        </p:txBody>
      </p:sp>
      <p:sp>
        <p:nvSpPr>
          <p:cNvPr id="5" name="Footer Placeholder 4">
            <a:extLst>
              <a:ext uri="{FF2B5EF4-FFF2-40B4-BE49-F238E27FC236}">
                <a16:creationId xmlns:a16="http://schemas.microsoft.com/office/drawing/2014/main" id="{5CCD2A2D-7306-4702-A608-848DDE4B93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E3C13E-47A0-442C-8217-0CA52C340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BC553-6049-45DE-B62D-53F8EF36FF13}" type="slidenum">
              <a:rPr lang="en-US" smtClean="0"/>
              <a:t>‹#›</a:t>
            </a:fld>
            <a:endParaRPr lang="en-US"/>
          </a:p>
        </p:txBody>
      </p:sp>
    </p:spTree>
    <p:extLst>
      <p:ext uri="{BB962C8B-B14F-4D97-AF65-F5344CB8AC3E}">
        <p14:creationId xmlns:p14="http://schemas.microsoft.com/office/powerpoint/2010/main" val="976749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4DC07E-6E11-45EB-AA20-C2EB546A79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5D5D5A-D940-499E-85F8-EAC5799A3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374418-431A-471D-BEA3-AE4FA57963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7AFC69-BB1F-432E-B811-A63B847DDB71}" type="datetimeFigureOut">
              <a:rPr lang="en-US" smtClean="0"/>
              <a:t>2/7/2022</a:t>
            </a:fld>
            <a:endParaRPr lang="en-US"/>
          </a:p>
        </p:txBody>
      </p:sp>
      <p:sp>
        <p:nvSpPr>
          <p:cNvPr id="5" name="Footer Placeholder 4">
            <a:extLst>
              <a:ext uri="{FF2B5EF4-FFF2-40B4-BE49-F238E27FC236}">
                <a16:creationId xmlns:a16="http://schemas.microsoft.com/office/drawing/2014/main" id="{5CCD2A2D-7306-4702-A608-848DDE4B93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E3C13E-47A0-442C-8217-0CA52C340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BC553-6049-45DE-B62D-53F8EF36FF13}" type="slidenum">
              <a:rPr lang="en-US" smtClean="0"/>
              <a:t>‹#›</a:t>
            </a:fld>
            <a:endParaRPr lang="en-US"/>
          </a:p>
        </p:txBody>
      </p:sp>
    </p:spTree>
    <p:extLst>
      <p:ext uri="{BB962C8B-B14F-4D97-AF65-F5344CB8AC3E}">
        <p14:creationId xmlns:p14="http://schemas.microsoft.com/office/powerpoint/2010/main" val="976749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4DC07E-6E11-45EB-AA20-C2EB546A79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5D5D5A-D940-499E-85F8-EAC5799A3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374418-431A-471D-BEA3-AE4FA57963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7AFC69-BB1F-432E-B811-A63B847DDB71}" type="datetimeFigureOut">
              <a:rPr lang="en-US" smtClean="0"/>
              <a:t>2/7/2022</a:t>
            </a:fld>
            <a:endParaRPr lang="en-US"/>
          </a:p>
        </p:txBody>
      </p:sp>
      <p:sp>
        <p:nvSpPr>
          <p:cNvPr id="5" name="Footer Placeholder 4">
            <a:extLst>
              <a:ext uri="{FF2B5EF4-FFF2-40B4-BE49-F238E27FC236}">
                <a16:creationId xmlns:a16="http://schemas.microsoft.com/office/drawing/2014/main" id="{5CCD2A2D-7306-4702-A608-848DDE4B93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E3C13E-47A0-442C-8217-0CA52C340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BC553-6049-45DE-B62D-53F8EF36FF13}" type="slidenum">
              <a:rPr lang="en-US" smtClean="0"/>
              <a:t>‹#›</a:t>
            </a:fld>
            <a:endParaRPr lang="en-US"/>
          </a:p>
        </p:txBody>
      </p:sp>
    </p:spTree>
    <p:extLst>
      <p:ext uri="{BB962C8B-B14F-4D97-AF65-F5344CB8AC3E}">
        <p14:creationId xmlns:p14="http://schemas.microsoft.com/office/powerpoint/2010/main" val="976749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idaa.abou_mrad_ext@sorbonne-universite.fr" TargetMode="External"/><Relationship Id="rId2" Type="http://schemas.openxmlformats.org/officeDocument/2006/relationships/hyperlink" Target="mailto:nidaa.aboumrad@ua.edu.lb"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410.xm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12.xml.rels><?xml version="1.0" encoding="UTF-8" standalone="yes"?>
<Relationships xmlns="http://schemas.openxmlformats.org/package/2006/relationships"><Relationship Id="rId2" Type="http://schemas.openxmlformats.org/officeDocument/2006/relationships/hyperlink" Target="https://www.unilim.fr/actes-semiotiques/5218"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410.xm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p3"/><Relationship Id="rId7"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png"/><Relationship Id="rId5" Type="http://schemas.microsoft.com/office/2007/relationships/media" Target="../media/media3.mp3"/><Relationship Id="rId10" Type="http://schemas.openxmlformats.org/officeDocument/2006/relationships/image" Target="../media/image30.png"/><Relationship Id="rId4" Type="http://schemas.openxmlformats.org/officeDocument/2006/relationships/audio" Target="../media/media2.mp3"/><Relationship Id="rId9" Type="http://schemas.openxmlformats.org/officeDocument/2006/relationships/slide" Target="slide4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8.tiff"/><Relationship Id="rId4"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youtu.be/V3oBCruxrm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s/_rels/slide400.xml.rels><?xml version="1.0" encoding="UTF-8" standalone="yes"?>
<Relationships xmlns="http://schemas.openxmlformats.org/package/2006/relationships"><Relationship Id="rId3" Type="http://schemas.openxmlformats.org/officeDocument/2006/relationships/slide" Target="slide600.xml"/><Relationship Id="rId2" Type="http://schemas.openxmlformats.org/officeDocument/2006/relationships/slide" Target="slide50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audio" Target="../media/media8.m4a"/><Relationship Id="rId13" Type="http://schemas.openxmlformats.org/officeDocument/2006/relationships/diagramData" Target="../diagrams/data1.xml"/><Relationship Id="rId18" Type="http://schemas.openxmlformats.org/officeDocument/2006/relationships/image" Target="../media/image6.png"/><Relationship Id="rId3" Type="http://schemas.microsoft.com/office/2007/relationships/media" Target="../media/media7.mp3"/><Relationship Id="rId7" Type="http://schemas.microsoft.com/office/2007/relationships/media" Target="../media/media8.m4a"/><Relationship Id="rId12" Type="http://schemas.openxmlformats.org/officeDocument/2006/relationships/notesSlide" Target="../notesSlides/notesSlide6.xml"/><Relationship Id="rId17" Type="http://schemas.microsoft.com/office/2007/relationships/diagramDrawing" Target="../diagrams/drawing1.xml"/><Relationship Id="rId2" Type="http://schemas.openxmlformats.org/officeDocument/2006/relationships/audio" Target="../media/media6.mp3"/><Relationship Id="rId16" Type="http://schemas.openxmlformats.org/officeDocument/2006/relationships/diagramColors" Target="../diagrams/colors1.xml"/><Relationship Id="rId1" Type="http://schemas.microsoft.com/office/2007/relationships/media" Target="../media/media6.mp3"/><Relationship Id="rId6" Type="http://schemas.openxmlformats.org/officeDocument/2006/relationships/audio" Target="../media/media3.mp3"/><Relationship Id="rId11" Type="http://schemas.openxmlformats.org/officeDocument/2006/relationships/slideLayout" Target="../slideLayouts/slideLayout2.xml"/><Relationship Id="rId5" Type="http://schemas.microsoft.com/office/2007/relationships/media" Target="../media/media3.mp3"/><Relationship Id="rId15" Type="http://schemas.openxmlformats.org/officeDocument/2006/relationships/diagramQuickStyle" Target="../diagrams/quickStyle1.xml"/><Relationship Id="rId10" Type="http://schemas.openxmlformats.org/officeDocument/2006/relationships/audio" Target="../media/media9.mp3"/><Relationship Id="rId4" Type="http://schemas.openxmlformats.org/officeDocument/2006/relationships/audio" Target="../media/media7.mp3"/><Relationship Id="rId9" Type="http://schemas.microsoft.com/office/2007/relationships/media" Target="../media/media9.mp3"/><Relationship Id="rId14" Type="http://schemas.openxmlformats.org/officeDocument/2006/relationships/diagramLayout" Target="../diagrams/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slide" Target="slide400.xml"/></Relationships>
</file>

<file path=ppt/slides/_rels/slide9.xml.rels><?xml version="1.0" encoding="UTF-8" standalone="yes"?>
<Relationships xmlns="http://schemas.openxmlformats.org/package/2006/relationships"><Relationship Id="rId3" Type="http://schemas.openxmlformats.org/officeDocument/2006/relationships/slide" Target="slide410.xm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ctrTitle"/>
          </p:nvPr>
        </p:nvSpPr>
        <p:spPr/>
        <p:txBody>
          <a:bodyPr>
            <a:noAutofit/>
          </a:bodyPr>
          <a:lstStyle/>
          <a:p>
            <a:r>
              <a:rPr lang="fr-FR" sz="4400" dirty="0"/>
              <a:t>Grammaticalité, sémiose et traitement neurocognitif de la musique </a:t>
            </a:r>
            <a:br>
              <a:rPr lang="fr-FR" sz="4400" dirty="0"/>
            </a:br>
            <a:r>
              <a:rPr lang="fr-FR" sz="4400" dirty="0"/>
              <a:t>Séance 2 </a:t>
            </a:r>
            <a:br>
              <a:rPr lang="fr-FR" sz="4400" dirty="0"/>
            </a:br>
            <a:r>
              <a:rPr lang="fr-FR" sz="4400" dirty="0"/>
              <a:t>Institut de Musicothérapie de Nantes</a:t>
            </a:r>
            <a:endParaRPr lang="en-US" sz="4400" dirty="0"/>
          </a:p>
        </p:txBody>
      </p:sp>
      <p:sp>
        <p:nvSpPr>
          <p:cNvPr id="3" name="Subtitle 2">
            <a:extLst>
              <a:ext uri="{FF2B5EF4-FFF2-40B4-BE49-F238E27FC236}">
                <a16:creationId xmlns:a16="http://schemas.microsoft.com/office/drawing/2014/main" id="{AC6DEBB6-89E8-46A5-89C6-1DC13B577F81}"/>
              </a:ext>
            </a:extLst>
          </p:cNvPr>
          <p:cNvSpPr>
            <a:spLocks noGrp="1"/>
          </p:cNvSpPr>
          <p:nvPr>
            <p:ph type="subTitle" idx="1"/>
          </p:nvPr>
        </p:nvSpPr>
        <p:spPr/>
        <p:txBody>
          <a:bodyPr>
            <a:normAutofit fontScale="85000" lnSpcReduction="20000"/>
          </a:bodyPr>
          <a:lstStyle/>
          <a:p>
            <a:r>
              <a:rPr lang="fr-FR" dirty="0"/>
              <a:t>Nidaa Abou Mrad</a:t>
            </a:r>
          </a:p>
          <a:p>
            <a:r>
              <a:rPr lang="fr-FR" sz="2400" dirty="0">
                <a:effectLst/>
                <a:latin typeface="Times New Roman" panose="02020603050405020304" pitchFamily="18" charset="0"/>
                <a:ea typeface="Times New Roman" panose="02020603050405020304" pitchFamily="18" charset="0"/>
              </a:rPr>
              <a:t>Chaire de Professeur Senior en musicologie, neurosciences et musicothérapie, UFR de musique et musicologie, Sorbonne Université, </a:t>
            </a:r>
            <a:r>
              <a:rPr lang="fr-FR" sz="2400" dirty="0" err="1">
                <a:effectLst/>
                <a:latin typeface="Times New Roman" panose="02020603050405020304" pitchFamily="18" charset="0"/>
                <a:ea typeface="Times New Roman" panose="02020603050405020304" pitchFamily="18" charset="0"/>
              </a:rPr>
              <a:t>IReMus</a:t>
            </a:r>
            <a:r>
              <a:rPr lang="fr-FR" sz="2400" dirty="0">
                <a:effectLst/>
                <a:latin typeface="Times New Roman" panose="02020603050405020304" pitchFamily="18" charset="0"/>
                <a:ea typeface="Times New Roman" panose="02020603050405020304" pitchFamily="18" charset="0"/>
              </a:rPr>
              <a:t>, en même temps que docteur en médecine, doyen de la Faculté de musique et musicologie et directeur </a:t>
            </a:r>
            <a:r>
              <a:rPr lang="fr-FR" sz="2400" spc="-10" dirty="0">
                <a:effectLst/>
                <a:latin typeface="Times New Roman" panose="02020603050405020304" pitchFamily="18" charset="0"/>
                <a:ea typeface="Times New Roman" panose="02020603050405020304" pitchFamily="18" charset="0"/>
              </a:rPr>
              <a:t>du Centre de recherche sur les traditions musicales </a:t>
            </a:r>
            <a:r>
              <a:rPr lang="fr-FR" sz="2400" dirty="0">
                <a:effectLst/>
                <a:latin typeface="Times New Roman" panose="02020603050405020304" pitchFamily="18" charset="0"/>
                <a:ea typeface="Times New Roman" panose="02020603050405020304" pitchFamily="18" charset="0"/>
              </a:rPr>
              <a:t>à l’Université Antonine (Liban). </a:t>
            </a:r>
            <a:r>
              <a:rPr lang="fr-FR" sz="2400" u="sng" dirty="0">
                <a:solidFill>
                  <a:srgbClr val="0000FF"/>
                </a:solidFill>
                <a:effectLst/>
                <a:latin typeface="Times New Roman" panose="02020603050405020304" pitchFamily="18" charset="0"/>
                <a:ea typeface="Times New Roman" panose="02020603050405020304" pitchFamily="18" charset="0"/>
                <a:hlinkClick r:id="rId2"/>
              </a:rPr>
              <a:t>nidaa.aboumrad@ua.edu.lb</a:t>
            </a:r>
            <a:r>
              <a:rPr lang="fr-FR" sz="2400" dirty="0">
                <a:effectLst/>
                <a:latin typeface="Times New Roman" panose="02020603050405020304" pitchFamily="18" charset="0"/>
                <a:ea typeface="Times New Roman" panose="02020603050405020304" pitchFamily="18" charset="0"/>
              </a:rPr>
              <a:t> ; </a:t>
            </a:r>
            <a:r>
              <a:rPr lang="fr-FR" sz="2400" u="sng" dirty="0">
                <a:solidFill>
                  <a:srgbClr val="0000FF"/>
                </a:solidFill>
                <a:effectLst/>
                <a:latin typeface="Times New Roman" panose="02020603050405020304" pitchFamily="18" charset="0"/>
                <a:ea typeface="Times New Roman" panose="02020603050405020304" pitchFamily="18" charset="0"/>
                <a:hlinkClick r:id="rId3"/>
              </a:rPr>
              <a:t>nidaa.abou_mrad_ext@sorbonne-universite.fr</a:t>
            </a:r>
            <a:endParaRPr lang="en-US" dirty="0"/>
          </a:p>
        </p:txBody>
      </p:sp>
    </p:spTree>
    <p:extLst>
      <p:ext uri="{BB962C8B-B14F-4D97-AF65-F5344CB8AC3E}">
        <p14:creationId xmlns:p14="http://schemas.microsoft.com/office/powerpoint/2010/main" val="3315168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3600" dirty="0">
                <a:latin typeface="Times New Roman" panose="02020603050405020304" pitchFamily="18" charset="0"/>
                <a:ea typeface="MS Mincho" panose="02020609040205080304" pitchFamily="49" charset="-128"/>
                <a:cs typeface="Times New Roman" panose="02020603050405020304" pitchFamily="18" charset="0"/>
              </a:rPr>
              <a:t>Rappels linguistiques : morphologie</a:t>
            </a:r>
            <a:endParaRPr lang="en-US" sz="3600"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a:bodyPr>
          <a:lstStyle/>
          <a:p>
            <a:r>
              <a:rPr lang="fr-FR" dirty="0"/>
              <a:t>Le terme morphologie dénomme la branche de la grammaire qui étudie la forme des mots (par opposition à la syntaxe, qui s’occupe de la fonction des mots et de leur organisation en phrases). </a:t>
            </a:r>
          </a:p>
          <a:p>
            <a:r>
              <a:rPr lang="fr-FR" dirty="0"/>
              <a:t>Elle étudie notamment les paradigmes des mots et l’organisation des catégories grammaticales, alors que la syntaxe traite des successions de mots, des relations syntagmatiques.</a:t>
            </a:r>
          </a:p>
          <a:p>
            <a:r>
              <a:rPr lang="fr-FR" dirty="0"/>
              <a:t>Morphème = la plus petite unité d’un mot dotée d’une signification; identifiable par sa distribution.</a:t>
            </a:r>
          </a:p>
        </p:txBody>
      </p:sp>
    </p:spTree>
    <p:extLst>
      <p:ext uri="{BB962C8B-B14F-4D97-AF65-F5344CB8AC3E}">
        <p14:creationId xmlns:p14="http://schemas.microsoft.com/office/powerpoint/2010/main" val="41055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Autofit/>
          </a:bodyPr>
          <a:lstStyle/>
          <a:p>
            <a:r>
              <a:rPr lang="fr-FR" sz="3600" dirty="0"/>
              <a:t>4. Double articulation du langage verbal</a:t>
            </a:r>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a:bodyPr>
          <a:lstStyle/>
          <a:p>
            <a:pPr lvl="0"/>
            <a:r>
              <a:rPr lang="fr-FR" dirty="0"/>
              <a:t>la première articulation est à base d’unités significatives ou signes – présentant une double face formelle/signifiante et signifiée – qui reposent sur une unité significative minimale (</a:t>
            </a:r>
            <a:r>
              <a:rPr lang="fr-FR" i="1" dirty="0"/>
              <a:t>monème</a:t>
            </a:r>
            <a:r>
              <a:rPr lang="fr-FR" dirty="0"/>
              <a:t> ou </a:t>
            </a:r>
            <a:r>
              <a:rPr lang="fr-FR" i="1" dirty="0"/>
              <a:t>morphème</a:t>
            </a:r>
            <a:r>
              <a:rPr lang="fr-FR" dirty="0"/>
              <a:t>, notions proches de celle de </a:t>
            </a:r>
            <a:r>
              <a:rPr lang="fr-FR" i="1" dirty="0"/>
              <a:t>mot</a:t>
            </a:r>
            <a:r>
              <a:rPr lang="fr-FR" dirty="0"/>
              <a:t>) ; </a:t>
            </a:r>
            <a:endParaRPr lang="en-US" dirty="0"/>
          </a:p>
          <a:p>
            <a:pPr lvl="0"/>
            <a:r>
              <a:rPr lang="fr-FR" dirty="0"/>
              <a:t>la deuxième articulation est à base d’unités formelles discrètes distinctives (</a:t>
            </a:r>
            <a:r>
              <a:rPr lang="fr-FR" i="1" dirty="0"/>
              <a:t>phonèmes</a:t>
            </a:r>
            <a:r>
              <a:rPr lang="fr-FR" dirty="0"/>
              <a:t>, notion proche de celle de </a:t>
            </a:r>
            <a:r>
              <a:rPr lang="fr-FR" i="1" dirty="0"/>
              <a:t>lettre</a:t>
            </a:r>
            <a:r>
              <a:rPr lang="fr-FR" dirty="0"/>
              <a:t>) non signifiantes, mais participant à l’élaboration du sens des unités de première articulation. </a:t>
            </a:r>
            <a:endParaRPr lang="en-US" dirty="0"/>
          </a:p>
          <a:p>
            <a:r>
              <a:rPr lang="fr-FR" dirty="0"/>
              <a:t>Économie du langage.</a:t>
            </a:r>
            <a:endParaRPr lang="en-US" dirty="0"/>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FED72E15-D1F8-4647-9668-2E50D9A2FE41}"/>
                  </a:ext>
                </a:extLst>
              </p:cNvPr>
              <p:cNvGraphicFramePr>
                <a:graphicFrameLocks noChangeAspect="1"/>
              </p:cNvGraphicFramePr>
              <p:nvPr/>
            </p:nvGraphicFramePr>
            <p:xfrm>
              <a:off x="10482470" y="5896388"/>
              <a:ext cx="1709530" cy="961611"/>
            </p:xfrm>
            <a:graphic>
              <a:graphicData uri="http://schemas.microsoft.com/office/powerpoint/2016/slidezoom">
                <pslz:sldZm>
                  <pslz:sldZmObj sldId="259" cId="2200845921">
                    <pslz:zmPr id="{5BF4D059-93E5-4D7A-B9BB-772350C2C05F}" returnToParent="0" transitionDur="1000">
                      <p166:blipFill xmlns:p166="http://schemas.microsoft.com/office/powerpoint/2016/6/main">
                        <a:blip r:embed="rId2"/>
                        <a:stretch>
                          <a:fillRect/>
                        </a:stretch>
                      </p166:blipFill>
                      <p166:spPr xmlns:p166="http://schemas.microsoft.com/office/powerpoint/2016/6/main">
                        <a:xfrm>
                          <a:off x="0" y="0"/>
                          <a:ext cx="1709530" cy="961611"/>
                        </a:xfrm>
                        <a:prstGeom prst="rect">
                          <a:avLst/>
                        </a:prstGeom>
                        <a:ln w="3175">
                          <a:solidFill>
                            <a:prstClr val="ltGray"/>
                          </a:solidFill>
                        </a:ln>
                      </p166:spPr>
                    </pslz:zmPr>
                  </pslz:sldZmObj>
                </pslz:sldZm>
              </a:graphicData>
            </a:graphic>
          </p:graphicFrame>
        </mc:Choice>
        <mc:Fallback xmlns="">
          <p:pic>
            <p:nvPicPr>
              <p:cNvPr id="4" name="Slide Zoom 3">
                <a:hlinkClick r:id="rId3" action="ppaction://hlinksldjump"/>
                <a:extLst>
                  <a:ext uri="{FF2B5EF4-FFF2-40B4-BE49-F238E27FC236}">
                    <a16:creationId xmlns:a16="http://schemas.microsoft.com/office/drawing/2014/main" id="{FED72E15-D1F8-4647-9668-2E50D9A2FE41}"/>
                  </a:ext>
                </a:extLst>
              </p:cNvPr>
              <p:cNvPicPr>
                <a:picLocks noGrp="1" noRot="1" noChangeAspect="1" noMove="1" noResize="1" noEditPoints="1" noAdjustHandles="1" noChangeArrowheads="1" noChangeShapeType="1"/>
              </p:cNvPicPr>
              <p:nvPr/>
            </p:nvPicPr>
            <p:blipFill>
              <a:blip r:embed="rId4"/>
              <a:stretch>
                <a:fillRect/>
              </a:stretch>
            </p:blipFill>
            <p:spPr>
              <a:xfrm>
                <a:off x="10482470" y="5896388"/>
                <a:ext cx="1709530" cy="961611"/>
              </a:xfrm>
              <a:prstGeom prst="rect">
                <a:avLst/>
              </a:prstGeom>
              <a:ln w="3175">
                <a:solidFill>
                  <a:prstClr val="ltGray"/>
                </a:solidFill>
              </a:ln>
            </p:spPr>
          </p:pic>
        </mc:Fallback>
      </mc:AlternateContent>
    </p:spTree>
    <p:extLst>
      <p:ext uri="{BB962C8B-B14F-4D97-AF65-F5344CB8AC3E}">
        <p14:creationId xmlns:p14="http://schemas.microsoft.com/office/powerpoint/2010/main" val="214595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r>
              <a:rPr lang="fr-FR" dirty="0"/>
              <a:t>5. Sémiologie/sémiotique.</a:t>
            </a:r>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a:xfrm>
            <a:off x="838200" y="1825625"/>
            <a:ext cx="7686675" cy="4667250"/>
          </a:xfrm>
        </p:spPr>
        <p:txBody>
          <a:bodyPr>
            <a:normAutofit fontScale="92500" lnSpcReduction="20000"/>
          </a:bodyPr>
          <a:lstStyle/>
          <a:p>
            <a:pPr marL="514350" lvl="0" indent="-514350">
              <a:buFont typeface="+mj-lt"/>
              <a:buAutoNum type="arabicPeriod"/>
            </a:pPr>
            <a:r>
              <a:rPr lang="fr-FR" dirty="0"/>
              <a:t>Deux traditions sémiotiques/sémiologiques: </a:t>
            </a:r>
            <a:r>
              <a:rPr lang="fr-FR" dirty="0">
                <a:hlinkClick r:id="rId2"/>
              </a:rPr>
              <a:t>https://www.unilim.fr/actes-semiotiques/5218</a:t>
            </a:r>
            <a:r>
              <a:rPr lang="fr-FR" dirty="0"/>
              <a:t> </a:t>
            </a:r>
          </a:p>
          <a:p>
            <a:pPr marL="514350" lvl="0" indent="-514350">
              <a:buFont typeface="+mj-lt"/>
              <a:buAutoNum type="arabicPeriod"/>
            </a:pPr>
            <a:r>
              <a:rPr lang="fr-FR" dirty="0"/>
              <a:t>Tradition sémiologique saussurienne (Ferdinand de Saussure) d’origine linguistique: la sémiologie est l’étude de la vie des signes au sein de la vie sociale</a:t>
            </a:r>
          </a:p>
          <a:p>
            <a:pPr marL="514350" lvl="0" indent="-514350">
              <a:buFont typeface="+mj-lt"/>
              <a:buAutoNum type="arabicPeriod"/>
            </a:pPr>
            <a:r>
              <a:rPr lang="fr-FR" dirty="0"/>
              <a:t>Tradition sémiotique peircienne (Charles Sanders Peirce) d’origine logique: Le processus </a:t>
            </a:r>
            <a:r>
              <a:rPr lang="fr-FR" b="1" dirty="0"/>
              <a:t>sémiotique</a:t>
            </a:r>
            <a:r>
              <a:rPr lang="fr-FR" dirty="0"/>
              <a:t> est un rapport triadique entre un signe ou </a:t>
            </a:r>
            <a:r>
              <a:rPr lang="fr-FR" dirty="0" err="1"/>
              <a:t>representamen</a:t>
            </a:r>
            <a:r>
              <a:rPr lang="fr-FR" dirty="0"/>
              <a:t> (premier), un objet (second) et un interprétant (troisième). </a:t>
            </a:r>
          </a:p>
          <a:p>
            <a:pPr marL="514350" lvl="0" indent="-514350">
              <a:buFont typeface="+mj-lt"/>
              <a:buAutoNum type="arabicPeriod"/>
            </a:pPr>
            <a:r>
              <a:rPr lang="fr-FR" dirty="0"/>
              <a:t>Définition générale de la sémiotique: étude des signes, des systèmes de signes et des processus d’élaboration de la signification à partir de ces signes et de ces systèmes, dans leur contexte.</a:t>
            </a:r>
          </a:p>
        </p:txBody>
      </p:sp>
    </p:spTree>
    <p:extLst>
      <p:ext uri="{BB962C8B-B14F-4D97-AF65-F5344CB8AC3E}">
        <p14:creationId xmlns:p14="http://schemas.microsoft.com/office/powerpoint/2010/main" val="115932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Autofit/>
          </a:bodyPr>
          <a:lstStyle/>
          <a:p>
            <a:r>
              <a:rPr lang="fr-FR" sz="3200" dirty="0"/>
              <a:t>5. Sémiologie/sémiotique.</a:t>
            </a:r>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a:bodyPr>
          <a:lstStyle/>
          <a:p>
            <a:r>
              <a:rPr lang="fr-FR" sz="2400" dirty="0"/>
              <a:t>La sémiologie tripartite de Jean </a:t>
            </a:r>
            <a:r>
              <a:rPr lang="fr-FR" sz="2400" dirty="0" err="1"/>
              <a:t>Molino</a:t>
            </a:r>
            <a:r>
              <a:rPr lang="fr-FR" sz="2400" dirty="0"/>
              <a:t> et Jean-Jacques Nattiez se raccorde au structuralisme et à la théorie de la communication de Roman </a:t>
            </a:r>
            <a:r>
              <a:rPr lang="fr-FR" sz="2400" dirty="0" err="1"/>
              <a:t>Jackobson</a:t>
            </a:r>
            <a:r>
              <a:rPr lang="fr-FR" sz="2400" dirty="0"/>
              <a:t>, en même temps qu’à la sémiotique de Charles Sanders Peirce.</a:t>
            </a:r>
          </a:p>
          <a:p>
            <a:r>
              <a:rPr lang="fr-FR" sz="2400" dirty="0"/>
              <a:t>Trois niveaux d’analyse:</a:t>
            </a:r>
          </a:p>
          <a:p>
            <a:pPr marL="514350" lvl="0" indent="-514350">
              <a:buFont typeface="+mj-lt"/>
              <a:buAutoNum type="arabicPeriod"/>
            </a:pPr>
            <a:r>
              <a:rPr lang="fr-FR" sz="2400" dirty="0"/>
              <a:t>Niveau neutre</a:t>
            </a:r>
          </a:p>
          <a:p>
            <a:pPr marL="514350" lvl="0" indent="-514350">
              <a:buFont typeface="+mj-lt"/>
              <a:buAutoNum type="arabicPeriod"/>
            </a:pPr>
            <a:r>
              <a:rPr lang="fr-FR" sz="2400" dirty="0"/>
              <a:t>Niveau poïétique</a:t>
            </a:r>
          </a:p>
          <a:p>
            <a:pPr marL="514350" lvl="0" indent="-514350">
              <a:buFont typeface="+mj-lt"/>
              <a:buAutoNum type="arabicPeriod"/>
            </a:pPr>
            <a:r>
              <a:rPr lang="fr-FR" sz="2400" dirty="0"/>
              <a:t>Niveau esthésique</a:t>
            </a:r>
            <a:endParaRPr lang="en-US" sz="2400" dirty="0"/>
          </a:p>
          <a:p>
            <a:endParaRPr lang="fr-FR" sz="2400" dirty="0"/>
          </a:p>
        </p:txBody>
      </p:sp>
      <p:pic>
        <p:nvPicPr>
          <p:cNvPr id="4" name="Picture 3">
            <a:extLst>
              <a:ext uri="{FF2B5EF4-FFF2-40B4-BE49-F238E27FC236}">
                <a16:creationId xmlns:a16="http://schemas.microsoft.com/office/drawing/2014/main" id="{FA4760C9-3084-4EB5-AAA2-CAD051C44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7938" y="3763617"/>
            <a:ext cx="5593688" cy="3110652"/>
          </a:xfrm>
          <a:prstGeom prst="rect">
            <a:avLst/>
          </a:prstGeom>
        </p:spPr>
      </p:pic>
    </p:spTree>
    <p:extLst>
      <p:ext uri="{BB962C8B-B14F-4D97-AF65-F5344CB8AC3E}">
        <p14:creationId xmlns:p14="http://schemas.microsoft.com/office/powerpoint/2010/main" val="203056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Autofit/>
          </a:bodyPr>
          <a:lstStyle/>
          <a:p>
            <a:r>
              <a:rPr lang="fr-FR" sz="3200" dirty="0"/>
              <a:t>6. Grammaire générative</a:t>
            </a:r>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a:bodyPr>
          <a:lstStyle/>
          <a:p>
            <a:pPr marL="457200" indent="-457200">
              <a:buFont typeface="+mj-lt"/>
              <a:buAutoNum type="arabicPeriod"/>
            </a:pPr>
            <a:r>
              <a:rPr lang="fr-FR" sz="2400" dirty="0"/>
              <a:t>La théorie grammaticale générative de Noam Chomsky s’est développée (en plusieurs phases) en opposition au structuralisme pour fournir </a:t>
            </a:r>
          </a:p>
          <a:p>
            <a:pPr marL="914400" lvl="1" indent="-457200">
              <a:buFont typeface="+mj-lt"/>
              <a:buAutoNum type="arabicPeriod"/>
            </a:pPr>
            <a:r>
              <a:rPr lang="fr-FR" sz="2000" dirty="0">
                <a:solidFill>
                  <a:prstClr val="black"/>
                </a:solidFill>
              </a:rPr>
              <a:t>un système descriptif et prédictif de l’élaboration des composants linguistiques, </a:t>
            </a:r>
          </a:p>
          <a:p>
            <a:pPr marL="914400" lvl="1" indent="-457200">
              <a:buFont typeface="+mj-lt"/>
              <a:buAutoNum type="arabicPeriod"/>
            </a:pPr>
            <a:r>
              <a:rPr lang="fr-FR" sz="2000" dirty="0">
                <a:solidFill>
                  <a:prstClr val="black"/>
                </a:solidFill>
              </a:rPr>
              <a:t>à partir d’une réécriture transformationnelle de ces composants.</a:t>
            </a:r>
          </a:p>
          <a:p>
            <a:pPr marL="457200" indent="-457200">
              <a:buFont typeface="+mj-lt"/>
              <a:buAutoNum type="arabicPeriod"/>
            </a:pPr>
            <a:r>
              <a:rPr lang="fr-FR" sz="2400" i="1" dirty="0"/>
              <a:t>« La grammaire d’une langue donnée [L] y est définie comme mécanisme engendrant toutes les suites grammaticales en L (i.e. toutes les phrases [P] de L) et rien que celles-ci » (</a:t>
            </a:r>
            <a:r>
              <a:rPr lang="fr-FR" sz="2400" i="1" dirty="0" err="1"/>
              <a:t>Velicu</a:t>
            </a:r>
            <a:r>
              <a:rPr lang="fr-FR" sz="2400" i="1" dirty="0"/>
              <a:t>, 2005, p. 42, Chomsky, 1957, p. 15). </a:t>
            </a:r>
          </a:p>
        </p:txBody>
      </p:sp>
    </p:spTree>
    <p:extLst>
      <p:ext uri="{BB962C8B-B14F-4D97-AF65-F5344CB8AC3E}">
        <p14:creationId xmlns:p14="http://schemas.microsoft.com/office/powerpoint/2010/main" val="3618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Autofit/>
          </a:bodyPr>
          <a:lstStyle/>
          <a:p>
            <a:r>
              <a:rPr lang="fr-FR" sz="3600" dirty="0"/>
              <a:t>6. Grammaire générative</a:t>
            </a:r>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a:bodyPr>
          <a:lstStyle/>
          <a:p>
            <a:r>
              <a:rPr lang="fr-FR" dirty="0"/>
              <a:t>Dans la deuxième formulation ou version </a:t>
            </a:r>
            <a:r>
              <a:rPr lang="fr-FR" i="1" dirty="0"/>
              <a:t>standard </a:t>
            </a:r>
            <a:r>
              <a:rPr lang="fr-FR" dirty="0"/>
              <a:t>de la théorie chomskyenne (Chomsky, 1965), la grammaire générative d’une langue est un mécanisme qui définit l’ensemble des phrases grammaticales de cette langue. Son architecture est tripartite. Elle comprend </a:t>
            </a:r>
            <a:endParaRPr lang="en-US" dirty="0"/>
          </a:p>
          <a:p>
            <a:pPr marL="514350" lvl="0" indent="-514350">
              <a:buFont typeface="+mj-lt"/>
              <a:buAutoNum type="arabicPeriod"/>
            </a:pPr>
            <a:r>
              <a:rPr lang="fr-FR" dirty="0"/>
              <a:t>un composant syntaxique, qui fournit les descriptions structurales des phrases (l’information grammaticale relative à ces phrases) ;</a:t>
            </a:r>
            <a:endParaRPr lang="en-US" dirty="0"/>
          </a:p>
          <a:p>
            <a:pPr marL="514350" lvl="0" indent="-514350">
              <a:buFont typeface="+mj-lt"/>
              <a:buAutoNum type="arabicPeriod"/>
            </a:pPr>
            <a:r>
              <a:rPr lang="fr-FR" dirty="0"/>
              <a:t>un composant sémantique, qui détermine le sens qui doit être assigné à ces phrases ;</a:t>
            </a:r>
            <a:endParaRPr lang="en-US" dirty="0"/>
          </a:p>
          <a:p>
            <a:pPr marL="514350" lvl="0" indent="-514350">
              <a:buFont typeface="+mj-lt"/>
              <a:buAutoNum type="arabicPeriod"/>
            </a:pPr>
            <a:r>
              <a:rPr lang="fr-FR" dirty="0"/>
              <a:t>un composant phonologique, qui indique comment ces phrases doivent être prononcées. </a:t>
            </a:r>
            <a:endParaRPr lang="en-US" dirty="0"/>
          </a:p>
          <a:p>
            <a:endParaRPr lang="fr-FR" i="1" dirty="0"/>
          </a:p>
          <a:p>
            <a:endParaRPr lang="en-US" i="1" dirty="0"/>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FED72E15-D1F8-4647-9668-2E50D9A2FE41}"/>
                  </a:ext>
                </a:extLst>
              </p:cNvPr>
              <p:cNvGraphicFramePr>
                <a:graphicFrameLocks noChangeAspect="1"/>
              </p:cNvGraphicFramePr>
              <p:nvPr/>
            </p:nvGraphicFramePr>
            <p:xfrm>
              <a:off x="10482470" y="5896388"/>
              <a:ext cx="1709530" cy="961611"/>
            </p:xfrm>
            <a:graphic>
              <a:graphicData uri="http://schemas.microsoft.com/office/powerpoint/2016/slidezoom">
                <pslz:sldZm>
                  <pslz:sldZmObj sldId="259" cId="2200845921">
                    <pslz:zmPr id="{5BF4D059-93E5-4D7A-B9BB-772350C2C05F}" returnToParent="0" transitionDur="1000">
                      <p166:blipFill xmlns:p166="http://schemas.microsoft.com/office/powerpoint/2016/6/main">
                        <a:blip r:embed="rId2"/>
                        <a:stretch>
                          <a:fillRect/>
                        </a:stretch>
                      </p166:blipFill>
                      <p166:spPr xmlns:p166="http://schemas.microsoft.com/office/powerpoint/2016/6/main">
                        <a:xfrm>
                          <a:off x="0" y="0"/>
                          <a:ext cx="1709530" cy="961611"/>
                        </a:xfrm>
                        <a:prstGeom prst="rect">
                          <a:avLst/>
                        </a:prstGeom>
                        <a:ln w="3175">
                          <a:solidFill>
                            <a:prstClr val="ltGray"/>
                          </a:solidFill>
                        </a:ln>
                      </p166:spPr>
                    </pslz:zmPr>
                  </pslz:sldZmObj>
                </pslz:sldZm>
              </a:graphicData>
            </a:graphic>
          </p:graphicFrame>
        </mc:Choice>
        <mc:Fallback xmlns="">
          <p:pic>
            <p:nvPicPr>
              <p:cNvPr id="4" name="Slide Zoom 3">
                <a:hlinkClick r:id="rId3" action="ppaction://hlinksldjump"/>
                <a:extLst>
                  <a:ext uri="{FF2B5EF4-FFF2-40B4-BE49-F238E27FC236}">
                    <a16:creationId xmlns:a16="http://schemas.microsoft.com/office/drawing/2014/main" id="{FED72E15-D1F8-4647-9668-2E50D9A2FE41}"/>
                  </a:ext>
                </a:extLst>
              </p:cNvPr>
              <p:cNvPicPr>
                <a:picLocks noGrp="1" noRot="1" noChangeAspect="1" noMove="1" noResize="1" noEditPoints="1" noAdjustHandles="1" noChangeArrowheads="1" noChangeShapeType="1"/>
              </p:cNvPicPr>
              <p:nvPr/>
            </p:nvPicPr>
            <p:blipFill>
              <a:blip r:embed="rId4"/>
              <a:stretch>
                <a:fillRect/>
              </a:stretch>
            </p:blipFill>
            <p:spPr>
              <a:xfrm>
                <a:off x="10482470" y="5896388"/>
                <a:ext cx="1709530" cy="961611"/>
              </a:xfrm>
              <a:prstGeom prst="rect">
                <a:avLst/>
              </a:prstGeom>
              <a:ln w="3175">
                <a:solidFill>
                  <a:prstClr val="ltGray"/>
                </a:solidFill>
              </a:ln>
            </p:spPr>
          </p:pic>
        </mc:Fallback>
      </mc:AlternateContent>
    </p:spTree>
    <p:extLst>
      <p:ext uri="{BB962C8B-B14F-4D97-AF65-F5344CB8AC3E}">
        <p14:creationId xmlns:p14="http://schemas.microsoft.com/office/powerpoint/2010/main" val="372279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Autofit/>
          </a:bodyPr>
          <a:lstStyle/>
          <a:p>
            <a:r>
              <a:rPr lang="fr-FR" sz="3200" dirty="0"/>
              <a:t>6. Grammaire générative</a:t>
            </a:r>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a:bodyPr>
          <a:lstStyle/>
          <a:p>
            <a:r>
              <a:rPr lang="fr-FR" sz="2400" dirty="0">
                <a:solidFill>
                  <a:prstClr val="black"/>
                </a:solidFill>
              </a:rPr>
              <a:t>Notion de grammaire universelle.</a:t>
            </a:r>
          </a:p>
          <a:p>
            <a:pPr marL="457200" indent="-457200">
              <a:buFont typeface="+mj-lt"/>
              <a:buAutoNum type="arabicPeriod"/>
            </a:pPr>
            <a:endParaRPr lang="fr-FR" sz="2400" dirty="0"/>
          </a:p>
        </p:txBody>
      </p:sp>
    </p:spTree>
    <p:extLst>
      <p:ext uri="{BB962C8B-B14F-4D97-AF65-F5344CB8AC3E}">
        <p14:creationId xmlns:p14="http://schemas.microsoft.com/office/powerpoint/2010/main" val="22132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2252C6-3585-4737-8E11-513D195C3F72}"/>
              </a:ext>
            </a:extLst>
          </p:cNvPr>
          <p:cNvSpPr>
            <a:spLocks noGrp="1"/>
          </p:cNvSpPr>
          <p:nvPr>
            <p:ph type="title"/>
          </p:nvPr>
        </p:nvSpPr>
        <p:spPr/>
        <p:txBody>
          <a:bodyPr/>
          <a:lstStyle/>
          <a:p>
            <a:r>
              <a:rPr lang="fr-FR" spc="-1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 Transposition à la musique</a:t>
            </a:r>
            <a:endParaRPr lang="fr-FR" dirty="0"/>
          </a:p>
        </p:txBody>
      </p:sp>
    </p:spTree>
    <p:extLst>
      <p:ext uri="{BB962C8B-B14F-4D97-AF65-F5344CB8AC3E}">
        <p14:creationId xmlns:p14="http://schemas.microsoft.com/office/powerpoint/2010/main" val="3986568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dirty="0"/>
              <a:t>1. Musicalité</a:t>
            </a:r>
            <a:endParaRPr lang="en-US"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fontScale="92500" lnSpcReduction="20000"/>
          </a:bodyPr>
          <a:lstStyle/>
          <a:p>
            <a:pPr hangingPunct="0"/>
            <a:r>
              <a:rPr lang="fr-FR" dirty="0"/>
              <a:t>Plusieurs travaux en psychologie cognitive et neuropsychologie de la musique mettent en avant l’universalité de la capacité musicale ou musicalité (</a:t>
            </a:r>
            <a:r>
              <a:rPr lang="fr-FR" dirty="0" err="1"/>
              <a:t>Peretz</a:t>
            </a:r>
            <a:r>
              <a:rPr lang="fr-FR" dirty="0"/>
              <a:t> &amp; </a:t>
            </a:r>
            <a:r>
              <a:rPr lang="fr-FR" dirty="0" err="1"/>
              <a:t>Lidji</a:t>
            </a:r>
            <a:r>
              <a:rPr lang="fr-FR" dirty="0"/>
              <a:t>, 2006; Sloboda, 1985; </a:t>
            </a:r>
            <a:r>
              <a:rPr lang="fr-FR" dirty="0" err="1"/>
              <a:t>Tillmann</a:t>
            </a:r>
            <a:r>
              <a:rPr lang="fr-FR" dirty="0"/>
              <a:t> et al., 2005), nonobstant l’existence de cas fort rares d’amusie congénitale et d’amusie acquise (</a:t>
            </a:r>
            <a:r>
              <a:rPr lang="fr-FR" dirty="0" err="1"/>
              <a:t>Peretz</a:t>
            </a:r>
            <a:r>
              <a:rPr lang="fr-FR" dirty="0"/>
              <a:t>, 2002). </a:t>
            </a:r>
          </a:p>
          <a:p>
            <a:pPr hangingPunct="0"/>
            <a:r>
              <a:rPr lang="fr-FR" dirty="0"/>
              <a:t>Cette musicalité s’exprime par une expertise implicite de base (écoute et production de la musique) qui est universellement partagée (Bigand &amp; Poulin-</a:t>
            </a:r>
            <a:r>
              <a:rPr lang="fr-FR" dirty="0" err="1"/>
              <a:t>Charronnat</a:t>
            </a:r>
            <a:r>
              <a:rPr lang="fr-FR" dirty="0"/>
              <a:t>, 2006; </a:t>
            </a:r>
            <a:r>
              <a:rPr lang="fr-FR" dirty="0" err="1"/>
              <a:t>Tillmann</a:t>
            </a:r>
            <a:r>
              <a:rPr lang="fr-FR" dirty="0"/>
              <a:t> et al., 2000, 2005), sur le double plan de l’appréciation auditive et de la participation productive (a minima : chantonnement et accompagnement corporel), tout au moins pour la musique dite fonctionnelle ou populaire (</a:t>
            </a:r>
            <a:r>
              <a:rPr lang="fr-FR" dirty="0" err="1"/>
              <a:t>Nettl</a:t>
            </a:r>
            <a:r>
              <a:rPr lang="fr-FR" dirty="0"/>
              <a:t> &amp; </a:t>
            </a:r>
            <a:r>
              <a:rPr lang="fr-FR" dirty="0" err="1"/>
              <a:t>Béhague</a:t>
            </a:r>
            <a:r>
              <a:rPr lang="fr-FR" dirty="0"/>
              <a:t>, 1973), </a:t>
            </a:r>
          </a:p>
          <a:p>
            <a:pPr hangingPunct="0"/>
            <a:r>
              <a:rPr lang="fr-FR" dirty="0"/>
              <a:t>ce qui amène John Sloboda à l’assimiler à un langage (Sloboda, 1985, p. 17‑20).</a:t>
            </a:r>
            <a:endParaRPr lang="en-US" dirty="0"/>
          </a:p>
        </p:txBody>
      </p:sp>
    </p:spTree>
    <p:extLst>
      <p:ext uri="{BB962C8B-B14F-4D97-AF65-F5344CB8AC3E}">
        <p14:creationId xmlns:p14="http://schemas.microsoft.com/office/powerpoint/2010/main" val="292127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lstStyle/>
          <a:p>
            <a:pPr lvl="0"/>
            <a:r>
              <a:rPr lang="fr-FR" dirty="0"/>
              <a:t>2. Tripartition du langage musical</a:t>
            </a:r>
            <a:endParaRPr lang="en-US"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a:bodyPr>
          <a:lstStyle/>
          <a:p>
            <a:pPr marL="0" indent="0">
              <a:buNone/>
            </a:pPr>
            <a:r>
              <a:rPr lang="fr-FR" sz="1600" dirty="0"/>
              <a:t> Aussi la théorie sémiotique modale adopte-t-elle </a:t>
            </a:r>
          </a:p>
          <a:p>
            <a:pPr marL="514350" indent="-514350">
              <a:buFont typeface="+mj-lt"/>
              <a:buAutoNum type="arabicPeriod"/>
            </a:pPr>
            <a:r>
              <a:rPr lang="fr-FR" sz="1600" dirty="0"/>
              <a:t>l’identification de la musicalité à un </a:t>
            </a:r>
            <a:r>
              <a:rPr lang="fr-FR" sz="1600" b="1" u="sng" dirty="0"/>
              <a:t>langage</a:t>
            </a:r>
            <a:r>
              <a:rPr lang="fr-FR" sz="1600" dirty="0"/>
              <a:t> non-verbal:  faculté générale et inhérente de l’humain de s’exprimer et de communiquer à l’aide d’unités sonores musicales, ce qui permet de l’assimiler à un langage universel;</a:t>
            </a:r>
          </a:p>
          <a:p>
            <a:pPr marL="514350" indent="-514350">
              <a:buFont typeface="+mj-lt"/>
              <a:buAutoNum type="arabicPeriod"/>
            </a:pPr>
            <a:r>
              <a:rPr lang="fr-FR" sz="1600" dirty="0"/>
              <a:t>Ce langage se déclinant en des </a:t>
            </a:r>
            <a:r>
              <a:rPr lang="fr-FR" sz="1600" b="1" u="sng" dirty="0"/>
              <a:t>familles linguistiques </a:t>
            </a:r>
            <a:r>
              <a:rPr lang="fr-FR" sz="1600" dirty="0"/>
              <a:t>musicales (culturellement différenciées, consistant chacune en un système mélodique abstrait d’unités sonores discrétisées et structurées, que l’on peut apprendre et pratiquer dans un contexte socioculturel donné) à leur tour identifiables aux trois systèmes mélodiques traditionnellement connus : </a:t>
            </a:r>
          </a:p>
          <a:p>
            <a:pPr marL="971550" lvl="1" indent="-514350">
              <a:buFont typeface="+mj-lt"/>
              <a:buAutoNum type="arabicPeriod"/>
            </a:pPr>
            <a:r>
              <a:rPr lang="fr-FR" sz="1400" dirty="0"/>
              <a:t>la famille mélodique modale monodique, </a:t>
            </a:r>
          </a:p>
          <a:p>
            <a:pPr marL="971550" lvl="1" indent="-514350">
              <a:buFont typeface="+mj-lt"/>
              <a:buAutoNum type="arabicPeriod"/>
            </a:pPr>
            <a:r>
              <a:rPr lang="fr-FR" sz="1400" dirty="0"/>
              <a:t>la famille pentatonique monodique et </a:t>
            </a:r>
          </a:p>
          <a:p>
            <a:pPr marL="971550" lvl="1" indent="-514350">
              <a:buFont typeface="+mj-lt"/>
              <a:buAutoNum type="arabicPeriod"/>
            </a:pPr>
            <a:r>
              <a:rPr lang="fr-FR" sz="1400" dirty="0"/>
              <a:t>la famille tonale harmonique (Abou Mrad, 2016b). </a:t>
            </a:r>
            <a:endParaRPr lang="en-US" sz="1400" dirty="0"/>
          </a:p>
          <a:p>
            <a:r>
              <a:rPr lang="fr-FR" sz="1600" dirty="0"/>
              <a:t>Or, ces langues mélodiques se différencient </a:t>
            </a:r>
            <a:r>
              <a:rPr lang="fr-FR" sz="1600"/>
              <a:t>culturellement en des dialectes musicaux représentés par </a:t>
            </a:r>
            <a:endParaRPr lang="fr-FR" sz="1600" dirty="0"/>
          </a:p>
          <a:p>
            <a:pPr marL="971550" lvl="1" indent="-514350">
              <a:buFont typeface="+mj-lt"/>
              <a:buAutoNum type="alphaLcPeriod"/>
            </a:pPr>
            <a:r>
              <a:rPr lang="fr-FR" sz="1400" dirty="0"/>
              <a:t>des traditions souvent synchrones (Royer-Artuso, 2015) et </a:t>
            </a:r>
          </a:p>
          <a:p>
            <a:pPr marL="971550" lvl="1" indent="-514350">
              <a:buFont typeface="+mj-lt"/>
              <a:buAutoNum type="alphaLcPeriod"/>
            </a:pPr>
            <a:r>
              <a:rPr lang="fr-FR" sz="1400" dirty="0"/>
              <a:t>des courants musicaux historicisés. Ainsi la musique est-elle une. </a:t>
            </a:r>
            <a:endParaRPr lang="en-US" sz="1400" dirty="0"/>
          </a:p>
          <a:p>
            <a:pPr marL="514350" indent="-514350">
              <a:buFont typeface="+mj-lt"/>
              <a:buAutoNum type="arabicPeriod" startAt="3"/>
            </a:pPr>
            <a:r>
              <a:rPr lang="fr-FR" sz="1600" dirty="0"/>
              <a:t>Quant à la parole, en tant qu’usage contextualisé du système linguistique, elle trouve son équivalent musical dans cette </a:t>
            </a:r>
            <a:r>
              <a:rPr lang="fr-FR" sz="1600" b="1" u="sng" dirty="0"/>
              <a:t>énonciation</a:t>
            </a:r>
            <a:r>
              <a:rPr lang="fr-FR" sz="1600" dirty="0"/>
              <a:t> musicale qui consiste en l’actualisation que fait un musicien donné de la compétence langagière musicale commune à partir du système mélodique d’une </a:t>
            </a:r>
            <a:r>
              <a:rPr lang="fr-FR" sz="1600" i="1" dirty="0"/>
              <a:t>langue musicale</a:t>
            </a:r>
            <a:r>
              <a:rPr lang="fr-FR" sz="1600" dirty="0"/>
              <a:t> particulière et du style traditionnel rythmique d’un </a:t>
            </a:r>
            <a:r>
              <a:rPr lang="fr-FR" sz="1600" i="1" dirty="0"/>
              <a:t>dialecte musical</a:t>
            </a:r>
            <a:r>
              <a:rPr lang="fr-FR" sz="1600" dirty="0"/>
              <a:t> déterminé, et ce, à un moment précis et dans un contexte déterminé. </a:t>
            </a:r>
            <a:endParaRPr lang="en-US" sz="1600" dirty="0"/>
          </a:p>
        </p:txBody>
      </p:sp>
    </p:spTree>
    <p:extLst>
      <p:ext uri="{BB962C8B-B14F-4D97-AF65-F5344CB8AC3E}">
        <p14:creationId xmlns:p14="http://schemas.microsoft.com/office/powerpoint/2010/main" val="49472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lstStyle/>
          <a:p>
            <a:pPr lvl="0"/>
            <a:r>
              <a:rPr lang="fr-FR" dirty="0"/>
              <a:t>Introduction</a:t>
            </a:r>
            <a:endParaRPr lang="en-US" dirty="0"/>
          </a:p>
        </p:txBody>
      </p:sp>
      <p:sp>
        <p:nvSpPr>
          <p:cNvPr id="3" name="Espace réservé du contenu 2">
            <a:extLst>
              <a:ext uri="{FF2B5EF4-FFF2-40B4-BE49-F238E27FC236}">
                <a16:creationId xmlns:a16="http://schemas.microsoft.com/office/drawing/2014/main" id="{B86C78F8-36C7-41DA-88AC-1BBFC00708C6}"/>
              </a:ext>
            </a:extLst>
          </p:cNvPr>
          <p:cNvSpPr>
            <a:spLocks noGrp="1"/>
          </p:cNvSpPr>
          <p:nvPr>
            <p:ph idx="1"/>
          </p:nvPr>
        </p:nvSpPr>
        <p:spPr/>
        <p:txBody>
          <a:bodyPr>
            <a:normAutofit fontScale="92500" lnSpcReduction="20000"/>
          </a:bodyPr>
          <a:lstStyle/>
          <a:p>
            <a:r>
              <a:rPr lang="fr-FR" sz="1800" spc="-10" dirty="0">
                <a:effectLst/>
                <a:latin typeface="Times New Roman" panose="02020603050405020304" pitchFamily="18" charset="0"/>
                <a:ea typeface="Times New Roman" panose="02020603050405020304" pitchFamily="18" charset="0"/>
                <a:cs typeface="Times New Roman" panose="02020603050405020304" pitchFamily="18" charset="0"/>
              </a:rPr>
              <a:t>Ce cours propose un examen pluridisciplinaire des principales données musicologiques auxquelles est confrontée la musicothérapie dite fonctionnelle, en convoquant la neuropsychologie cognitive de la musique et la sémiotique musicale. </a:t>
            </a:r>
          </a:p>
          <a:p>
            <a:r>
              <a:rPr lang="fr-FR" sz="1800" spc="-10" dirty="0">
                <a:effectLst/>
                <a:latin typeface="Times New Roman" panose="02020603050405020304" pitchFamily="18" charset="0"/>
                <a:ea typeface="Times New Roman" panose="02020603050405020304" pitchFamily="18" charset="0"/>
                <a:cs typeface="Times New Roman" panose="02020603050405020304" pitchFamily="18" charset="0"/>
              </a:rPr>
              <a:t>Il s’intéresse dans sa première partie à la musicalité en tant que faculté universelle et innée, qui s’exprime notamment par une mélodicité faite de discrétisation et de hiérarchisation des hauteurs mélodiques, et ce, à l’aune de l’observation du processus sensoriel et neurocognitif de l’encodage de ces hauteurs. Ceci ouvre la voie à une approche de la musique en tant que langage non-verbal se déclinant en ces familles linguistiques musicales que sont les systèmes mélodiques modal, pentatonique et tonal, qui se subdivisent à leur tour en des dialectes musicaux (traditions et écoles musicales). </a:t>
            </a:r>
          </a:p>
          <a:p>
            <a:r>
              <a:rPr lang="fr-FR" sz="1800" spc="-10" dirty="0">
                <a:effectLst/>
                <a:latin typeface="Times New Roman" panose="02020603050405020304" pitchFamily="18" charset="0"/>
                <a:ea typeface="Times New Roman" panose="02020603050405020304" pitchFamily="18" charset="0"/>
                <a:cs typeface="Times New Roman" panose="02020603050405020304" pitchFamily="18" charset="0"/>
              </a:rPr>
              <a:t>Cet examen se concentre dans sa deuxième partie sur la grammaticalité de la musique, en étudiant les composants phonologique (unités minimales distinctives relevant d’échelles mélodiques et d’échelles métriques temporelles), morphologique (unités rythmiques significatives musicales) et syntaxique (le composant sémiosique étant étudié dans la troisième partie) d’une grammaire musicale présentant une part principielle, qui est commune aux trois familles linguistiques musicales, et une part modulaire paramétrable, qui est spécifique aux langues et autres dialectes musicaux. </a:t>
            </a:r>
          </a:p>
          <a:p>
            <a:r>
              <a:rPr lang="fr-FR" sz="1800" spc="-10" dirty="0">
                <a:effectLst/>
                <a:latin typeface="Times New Roman" panose="02020603050405020304" pitchFamily="18" charset="0"/>
                <a:ea typeface="Times New Roman" panose="02020603050405020304" pitchFamily="18" charset="0"/>
                <a:cs typeface="Times New Roman" panose="02020603050405020304" pitchFamily="18" charset="0"/>
              </a:rPr>
              <a:t>La troisième partie examine l’élaboration des significations à partir de la musique, processus dénommé sémiose musicale, dans sa relation avec la suscitation émotionnelle dans le cerveau (circuit de la récompense) et le système neurovégétatif, tout en considérant l’impact de cette suscitation sur la neuroplasticité et les apprentissages et en évoquant l’histoire de la notion d’éthos et de la musicothérapie modale, pour aboutir aux applications en musicothérapie fonctionnelle de cette notion d’effet émotionnel de la musique sur les êtres humains.</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fr-FR" dirty="0"/>
          </a:p>
        </p:txBody>
      </p:sp>
    </p:spTree>
    <p:extLst>
      <p:ext uri="{BB962C8B-B14F-4D97-AF65-F5344CB8AC3E}">
        <p14:creationId xmlns:p14="http://schemas.microsoft.com/office/powerpoint/2010/main" val="3665322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lstStyle/>
          <a:p>
            <a:pPr lvl="0"/>
            <a:r>
              <a:rPr lang="fr-FR" dirty="0"/>
              <a:t>2. Tripartition du langage musical</a:t>
            </a:r>
            <a:endParaRPr lang="en-US"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fontScale="92500" lnSpcReduction="20000"/>
          </a:bodyPr>
          <a:lstStyle/>
          <a:p>
            <a:pPr marL="0" indent="0">
              <a:buNone/>
            </a:pPr>
            <a:r>
              <a:rPr lang="fr-FR" dirty="0"/>
              <a:t>On compte parmi les langues mélodiques : </a:t>
            </a:r>
          </a:p>
          <a:p>
            <a:pPr marL="514350" indent="-514350">
              <a:buFont typeface="+mj-lt"/>
              <a:buAutoNum type="arabicPeriod"/>
            </a:pPr>
            <a:r>
              <a:rPr lang="fr-FR" dirty="0"/>
              <a:t>la langue modale monodique </a:t>
            </a:r>
            <a:r>
              <a:rPr lang="fr-FR" dirty="0" err="1"/>
              <a:t>transtraditionnelle</a:t>
            </a:r>
            <a:r>
              <a:rPr lang="fr-FR" dirty="0"/>
              <a:t> (d’Asie méridionale, centrale et occidentale, d’Afrique du Nord et d’Europe [médiévale]), </a:t>
            </a:r>
          </a:p>
          <a:p>
            <a:pPr marL="514350" indent="-514350">
              <a:buFont typeface="+mj-lt"/>
              <a:buAutoNum type="arabicPeriod"/>
            </a:pPr>
            <a:r>
              <a:rPr lang="fr-FR" dirty="0"/>
              <a:t>la langue pentatonique/ pentaphonique monodique (du restant de l’Asie, d’Afrique, d’Océanie et d’Amérique) et </a:t>
            </a:r>
          </a:p>
          <a:p>
            <a:pPr marL="514350" indent="-514350">
              <a:buFont typeface="+mj-lt"/>
              <a:buAutoNum type="arabicPeriod"/>
            </a:pPr>
            <a:r>
              <a:rPr lang="fr-FR" dirty="0"/>
              <a:t>la langue tonale harmonique de l’Occident (et ses dérivés atonaux ou métissés avec la langue monodique qui, somme toute, constitue l’origine de la langue tonale). </a:t>
            </a:r>
          </a:p>
          <a:p>
            <a:pPr marL="514350" indent="-514350">
              <a:buFont typeface="+mj-lt"/>
              <a:buAutoNum type="arabicPeriod"/>
            </a:pPr>
            <a:r>
              <a:rPr lang="fr-FR" dirty="0"/>
              <a:t>En outre, les particularismes traditionnels culturels, notamment d’ordre stylistique rythmique, déclinent chaque système en des </a:t>
            </a:r>
            <a:r>
              <a:rPr lang="fr-FR" i="1" dirty="0"/>
              <a:t>dialectes musicaux</a:t>
            </a:r>
            <a:r>
              <a:rPr lang="fr-FR" dirty="0"/>
              <a:t> qui sont généralement liés à des traditions régionales ou locales. </a:t>
            </a:r>
            <a:endParaRPr lang="en-US" dirty="0"/>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1B2FF10D-5407-4D0C-88E2-9D7051604D59}"/>
                  </a:ext>
                </a:extLst>
              </p:cNvPr>
              <p:cNvGraphicFramePr>
                <a:graphicFrameLocks noChangeAspect="1"/>
              </p:cNvGraphicFramePr>
              <p:nvPr/>
            </p:nvGraphicFramePr>
            <p:xfrm>
              <a:off x="9965636" y="5605670"/>
              <a:ext cx="2226364" cy="1252330"/>
            </p:xfrm>
            <a:graphic>
              <a:graphicData uri="http://schemas.microsoft.com/office/powerpoint/2016/slidezoom">
                <pslz:sldZm>
                  <pslz:sldZmObj sldId="259" cId="2200845921">
                    <pslz:zmPr id="{5BF4D059-93E5-4D7A-B9BB-772350C2C05F}" returnToParent="0" transitionDur="1000">
                      <p166:blipFill xmlns:p166="http://schemas.microsoft.com/office/powerpoint/2016/6/main">
                        <a:blip r:embed="rId8"/>
                        <a:stretch>
                          <a:fillRect/>
                        </a:stretch>
                      </p166:blipFill>
                      <p166:spPr xmlns:p166="http://schemas.microsoft.com/office/powerpoint/2016/6/main">
                        <a:xfrm>
                          <a:off x="0" y="0"/>
                          <a:ext cx="2226364" cy="1252330"/>
                        </a:xfrm>
                        <a:prstGeom prst="rect">
                          <a:avLst/>
                        </a:prstGeom>
                        <a:ln w="3175">
                          <a:solidFill>
                            <a:prstClr val="ltGray"/>
                          </a:solidFill>
                        </a:ln>
                      </p166:spPr>
                    </pslz:zmPr>
                  </pslz:sldZmObj>
                </pslz:sldZm>
              </a:graphicData>
            </a:graphic>
          </p:graphicFrame>
        </mc:Choice>
        <mc:Fallback xmlns="">
          <p:pic>
            <p:nvPicPr>
              <p:cNvPr id="5" name="Slide Zoom 4">
                <a:hlinkClick r:id="rId9" action="ppaction://hlinksldjump"/>
                <a:extLst>
                  <a:ext uri="{FF2B5EF4-FFF2-40B4-BE49-F238E27FC236}">
                    <a16:creationId xmlns:a16="http://schemas.microsoft.com/office/drawing/2014/main" id="{1B2FF10D-5407-4D0C-88E2-9D7051604D59}"/>
                  </a:ext>
                </a:extLst>
              </p:cNvPr>
              <p:cNvPicPr>
                <a:picLocks noGrp="1" noRot="1" noChangeAspect="1" noMove="1" noResize="1" noEditPoints="1" noAdjustHandles="1" noChangeArrowheads="1" noChangeShapeType="1"/>
              </p:cNvPicPr>
              <p:nvPr/>
            </p:nvPicPr>
            <p:blipFill>
              <a:blip r:embed="rId10"/>
              <a:stretch>
                <a:fillRect/>
              </a:stretch>
            </p:blipFill>
            <p:spPr>
              <a:xfrm>
                <a:off x="9965636" y="5605670"/>
                <a:ext cx="2226364" cy="1252330"/>
              </a:xfrm>
              <a:prstGeom prst="rect">
                <a:avLst/>
              </a:prstGeom>
              <a:ln w="3175">
                <a:solidFill>
                  <a:prstClr val="ltGray"/>
                </a:solidFill>
              </a:ln>
            </p:spPr>
          </p:pic>
        </mc:Fallback>
      </mc:AlternateContent>
      <p:pic>
        <p:nvPicPr>
          <p:cNvPr id="6" name="Track08 cheikh Ali Mahmoud qasîdat Yâ nasîma s-Sabâ">
            <a:hlinkClick r:id="" action="ppaction://media"/>
            <a:extLst>
              <a:ext uri="{FF2B5EF4-FFF2-40B4-BE49-F238E27FC236}">
                <a16:creationId xmlns:a16="http://schemas.microsoft.com/office/drawing/2014/main" id="{5EFB9A4B-B401-41DD-9012-ED82CA87797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858500" y="2221829"/>
            <a:ext cx="609600" cy="609600"/>
          </a:xfrm>
          <a:prstGeom prst="rect">
            <a:avLst/>
          </a:prstGeom>
        </p:spPr>
      </p:pic>
      <p:pic>
        <p:nvPicPr>
          <p:cNvPr id="7" name="Chine Ka - Lé - piste 1 CD">
            <a:hlinkClick r:id="" action="ppaction://media"/>
            <a:extLst>
              <a:ext uri="{FF2B5EF4-FFF2-40B4-BE49-F238E27FC236}">
                <a16:creationId xmlns:a16="http://schemas.microsoft.com/office/drawing/2014/main" id="{F34139BA-CBF9-4834-BF49-27F1EF15CEB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858500" y="3073064"/>
            <a:ext cx="609600" cy="609600"/>
          </a:xfrm>
          <a:prstGeom prst="rect">
            <a:avLst/>
          </a:prstGeom>
        </p:spPr>
      </p:pic>
      <p:pic>
        <p:nvPicPr>
          <p:cNvPr id="8" name="06 Folias">
            <a:hlinkClick r:id="" action="ppaction://media"/>
            <a:extLst>
              <a:ext uri="{FF2B5EF4-FFF2-40B4-BE49-F238E27FC236}">
                <a16:creationId xmlns:a16="http://schemas.microsoft.com/office/drawing/2014/main" id="{5505B72E-3668-4637-BE47-24FF6F269585}"/>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801350" y="4001294"/>
            <a:ext cx="609600" cy="609600"/>
          </a:xfrm>
          <a:prstGeom prst="rect">
            <a:avLst/>
          </a:prstGeom>
        </p:spPr>
      </p:pic>
    </p:spTree>
    <p:extLst>
      <p:ext uri="{BB962C8B-B14F-4D97-AF65-F5344CB8AC3E}">
        <p14:creationId xmlns:p14="http://schemas.microsoft.com/office/powerpoint/2010/main" val="300349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414172" fill="hold"/>
                                        <p:tgtEl>
                                          <p:spTgt spid="6"/>
                                        </p:tgtEl>
                                      </p:cBhvr>
                                    </p:cmd>
                                  </p:childTnLst>
                                </p:cTn>
                              </p:par>
                            </p:childTnLst>
                          </p:cTn>
                        </p:par>
                      </p:childTnLst>
                    </p:cTn>
                  </p:par>
                </p:childTnLst>
              </p:cTn>
              <p:nextCondLst>
                <p:cond evt="onClick" delay="0">
                  <p:tgtEl>
                    <p:spTgt spid="6"/>
                  </p:tgtEl>
                </p:cond>
              </p:nextCondLst>
            </p:seq>
            <p:audio>
              <p:cMediaNode vol="80000">
                <p:cTn id="28" fill="hold" display="0">
                  <p:stCondLst>
                    <p:cond delay="indefinite"/>
                  </p:stCondLst>
                  <p:endCondLst>
                    <p:cond evt="onStopAudio" delay="0">
                      <p:tgtEl>
                        <p:sldTgt/>
                      </p:tgtEl>
                    </p:cond>
                  </p:endCondLst>
                </p:cTn>
                <p:tgtEl>
                  <p:spTgt spid="6"/>
                </p:tgtEl>
              </p:cMediaNode>
            </p:audio>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18122" fill="hold"/>
                                        <p:tgtEl>
                                          <p:spTgt spid="7"/>
                                        </p:tgtEl>
                                      </p:cBhvr>
                                    </p:cmd>
                                  </p:childTnLst>
                                </p:cTn>
                              </p:par>
                            </p:childTnLst>
                          </p:cTn>
                        </p:par>
                      </p:childTnLst>
                    </p:cTn>
                  </p:par>
                </p:childTnLst>
              </p:cTn>
              <p:nextCondLst>
                <p:cond evt="onClick" delay="0">
                  <p:tgtEl>
                    <p:spTgt spid="7"/>
                  </p:tgtEl>
                </p:cond>
              </p:nextCondLst>
            </p:seq>
            <p:audio>
              <p:cMediaNode vol="80000">
                <p:cTn id="34" fill="hold" display="0">
                  <p:stCondLst>
                    <p:cond delay="indefinite"/>
                  </p:stCondLst>
                  <p:endCondLst>
                    <p:cond evt="onStopAudio" delay="0">
                      <p:tgtEl>
                        <p:sldTgt/>
                      </p:tgtEl>
                    </p:cond>
                  </p:endCondLst>
                </p:cTn>
                <p:tgtEl>
                  <p:spTgt spid="7"/>
                </p:tgtEl>
              </p:cMediaNode>
            </p:audio>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37703" fill="hold"/>
                                        <p:tgtEl>
                                          <p:spTgt spid="8"/>
                                        </p:tgtEl>
                                      </p:cBhvr>
                                    </p:cmd>
                                  </p:childTnLst>
                                </p:cTn>
                              </p:par>
                            </p:childTnLst>
                          </p:cTn>
                        </p:par>
                      </p:childTnLst>
                    </p:cTn>
                  </p:par>
                </p:childTnLst>
              </p:cTn>
              <p:nextCondLst>
                <p:cond evt="onClick" delay="0">
                  <p:tgtEl>
                    <p:spTgt spid="8"/>
                  </p:tgtEl>
                </p:cond>
              </p:nextCondLst>
            </p:seq>
            <p:audio>
              <p:cMediaNode vol="80000">
                <p:cTn id="40" fill="hold" display="0">
                  <p:stCondLst>
                    <p:cond delay="indefinite"/>
                  </p:stCondLst>
                  <p:endCondLst>
                    <p:cond evt="onStopAudio" delay="0">
                      <p:tgtEl>
                        <p:sldTgt/>
                      </p:tgtEl>
                    </p:cond>
                  </p:endCondLst>
                </p:cTn>
                <p:tgtEl>
                  <p:spTgt spid="8"/>
                </p:tgtEl>
              </p:cMediaNode>
            </p:audio>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r>
              <a:rPr lang="fr-FR" dirty="0"/>
              <a:t>3. Grammaires génératives musicales :</a:t>
            </a:r>
          </a:p>
        </p:txBody>
      </p:sp>
      <p:sp>
        <p:nvSpPr>
          <p:cNvPr id="4" name="Content Placeholder 3">
            <a:extLst>
              <a:ext uri="{FF2B5EF4-FFF2-40B4-BE49-F238E27FC236}">
                <a16:creationId xmlns:a16="http://schemas.microsoft.com/office/drawing/2014/main" id="{00E4028A-CA5A-44BA-834B-F9BAB61DC281}"/>
              </a:ext>
            </a:extLst>
          </p:cNvPr>
          <p:cNvSpPr>
            <a:spLocks noGrp="1"/>
          </p:cNvSpPr>
          <p:nvPr>
            <p:ph idx="1"/>
          </p:nvPr>
        </p:nvSpPr>
        <p:spPr/>
        <p:txBody>
          <a:bodyPr>
            <a:normAutofit fontScale="55000" lnSpcReduction="20000"/>
          </a:bodyPr>
          <a:lstStyle/>
          <a:p>
            <a:r>
              <a:rPr lang="fr-FR" dirty="0"/>
              <a:t>Traités des grammairiens arabes de la musique</a:t>
            </a:r>
          </a:p>
          <a:p>
            <a:r>
              <a:rPr lang="fr-FR" i="1" dirty="0"/>
              <a:t>Le révélateur musicologique</a:t>
            </a:r>
            <a:r>
              <a:rPr lang="fr-FR" dirty="0"/>
              <a:t> d’al-</a:t>
            </a:r>
            <a:r>
              <a:rPr lang="fr-FR" dirty="0" err="1"/>
              <a:t>Ḥiṣnī</a:t>
            </a:r>
            <a:r>
              <a:rPr lang="fr-FR" dirty="0"/>
              <a:t> assigne au compositeur compétent la maîtrise de « la science des nombres [de degrés dont se compose la mélodie-type d’un mode], des notes focales, de la dérivation et de la syntaxe démonstrative [musicales] », qui constituent l’arsenal morphophonologique et syntaxique du déploiement compositionnel (Abou Mrad et Didi, 2013, p. 29-50). </a:t>
            </a:r>
          </a:p>
          <a:p>
            <a:r>
              <a:rPr lang="fr-FR" dirty="0"/>
              <a:t>Selon al-</a:t>
            </a:r>
            <a:r>
              <a:rPr lang="fr-FR" dirty="0" err="1"/>
              <a:t>Ḥiṣnī</a:t>
            </a:r>
            <a:r>
              <a:rPr lang="fr-FR" dirty="0"/>
              <a:t>, une telle compétence grammaticale n’est cependant pas spécifique de la musique, tout au moins en tant que compétence générale et non pas dans les paramètres particuliers qui manifestent celle-ci. Il s’agit, en effet, en musique, d’une compétence grammaticale qui est analogue à la fois à celle de la grammaire de la langue arabe et à celle de la syntaxe graphique de la calligraphie arabe. </a:t>
            </a:r>
            <a:endParaRPr lang="en-US" dirty="0"/>
          </a:p>
          <a:p>
            <a:r>
              <a:rPr lang="fr-FR" dirty="0"/>
              <a:t>De même, cette théorie assigne au musicologue une aptitude à l’hermé­neutique mélodique. Le </a:t>
            </a:r>
            <a:r>
              <a:rPr lang="fr-FR" i="1" dirty="0"/>
              <a:t>savant</a:t>
            </a:r>
            <a:r>
              <a:rPr lang="fr-FR" dirty="0"/>
              <a:t> est ainsi gratifié dans le traité anonyme </a:t>
            </a:r>
            <a:r>
              <a:rPr lang="fr-FR" i="1" dirty="0"/>
              <a:t>L’arbre aux calices renfermant les principes des modes</a:t>
            </a:r>
            <a:r>
              <a:rPr lang="fr-FR" dirty="0"/>
              <a:t> « du don de l’exégèse des structures originelles/fondamentales des modes » qui relèvent de l’arbre transmodal de la Tradition (</a:t>
            </a:r>
            <a:r>
              <a:rPr lang="fr-FR" dirty="0" err="1"/>
              <a:t>Ḫašaba</a:t>
            </a:r>
            <a:r>
              <a:rPr lang="fr-FR" dirty="0"/>
              <a:t> et </a:t>
            </a:r>
            <a:r>
              <a:rPr lang="fr-FR" dirty="0" err="1"/>
              <a:t>Fatḥallāh</a:t>
            </a:r>
            <a:r>
              <a:rPr lang="fr-FR" dirty="0"/>
              <a:t>, 1983, 1535, f. 57(b)-76(a))</a:t>
            </a:r>
            <a:r>
              <a:rPr lang="fr-FR" i="1" dirty="0"/>
              <a:t>.</a:t>
            </a:r>
            <a:r>
              <a:rPr lang="fr-FR" dirty="0"/>
              <a:t> </a:t>
            </a:r>
          </a:p>
          <a:p>
            <a:r>
              <a:rPr lang="fr-FR" dirty="0"/>
              <a:t>Préfigurant l’usage fait par Heinrich Schenker de la notion de SOF/</a:t>
            </a:r>
            <a:r>
              <a:rPr lang="fr-FR" i="1" dirty="0" err="1"/>
              <a:t>Ursatz</a:t>
            </a:r>
            <a:r>
              <a:rPr lang="fr-FR" dirty="0"/>
              <a:t>, de même que la distinction faite par la grammaire chomskyenne entre structure profonde et structure de surface,</a:t>
            </a:r>
            <a:r>
              <a:rPr lang="fr-FR" i="1" dirty="0"/>
              <a:t> </a:t>
            </a:r>
            <a:r>
              <a:rPr lang="fr-FR" dirty="0"/>
              <a:t>cette sorte d’herméneutique de l’arborescence modale consiste à réduire les formules musicales réelles pour faire apparaître leurs catégories sous-jacentes. </a:t>
            </a:r>
            <a:endParaRPr lang="en-US" dirty="0"/>
          </a:p>
          <a:p>
            <a:pPr hangingPunct="0"/>
            <a:r>
              <a:rPr lang="fr-FR" dirty="0"/>
              <a:t>La racine arabe </a:t>
            </a:r>
            <a:r>
              <a:rPr lang="fr-FR" i="1" dirty="0"/>
              <a:t>‘</a:t>
            </a:r>
            <a:r>
              <a:rPr lang="fr-FR" i="1" dirty="0" err="1"/>
              <a:t>aṣl</a:t>
            </a:r>
            <a:r>
              <a:rPr lang="fr-FR" dirty="0"/>
              <a:t> du prédicat </a:t>
            </a:r>
            <a:r>
              <a:rPr lang="fr-FR" i="1" dirty="0"/>
              <a:t>‘</a:t>
            </a:r>
            <a:r>
              <a:rPr lang="fr-FR" i="1" dirty="0" err="1"/>
              <a:t>aṣliyya</a:t>
            </a:r>
            <a:r>
              <a:rPr lang="fr-FR" i="1" dirty="0"/>
              <a:t>, </a:t>
            </a:r>
            <a:r>
              <a:rPr lang="fr-FR" dirty="0"/>
              <a:t>assigné au terme </a:t>
            </a:r>
            <a:r>
              <a:rPr lang="fr-FR" i="1" dirty="0" err="1"/>
              <a:t>mabānī</a:t>
            </a:r>
            <a:r>
              <a:rPr lang="fr-FR" dirty="0"/>
              <a:t>, traductible par « structures », se prête à la même traduction ambivalente en fondement/origine que le préfixe allemand </a:t>
            </a:r>
            <a:r>
              <a:rPr lang="fr-FR" i="1" dirty="0"/>
              <a:t>Ur</a:t>
            </a:r>
            <a:r>
              <a:rPr lang="fr-FR" dirty="0"/>
              <a:t>. </a:t>
            </a:r>
            <a:endParaRPr lang="en-US" dirty="0"/>
          </a:p>
        </p:txBody>
      </p:sp>
    </p:spTree>
    <p:extLst>
      <p:ext uri="{BB962C8B-B14F-4D97-AF65-F5344CB8AC3E}">
        <p14:creationId xmlns:p14="http://schemas.microsoft.com/office/powerpoint/2010/main" val="2033940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r>
              <a:rPr lang="fr-FR" dirty="0"/>
              <a:t>3. Grammaires génératives musicales :</a:t>
            </a:r>
          </a:p>
        </p:txBody>
      </p:sp>
      <p:sp>
        <p:nvSpPr>
          <p:cNvPr id="4" name="Content Placeholder 3">
            <a:extLst>
              <a:ext uri="{FF2B5EF4-FFF2-40B4-BE49-F238E27FC236}">
                <a16:creationId xmlns:a16="http://schemas.microsoft.com/office/drawing/2014/main" id="{00E4028A-CA5A-44BA-834B-F9BAB61DC281}"/>
              </a:ext>
            </a:extLst>
          </p:cNvPr>
          <p:cNvSpPr>
            <a:spLocks noGrp="1"/>
          </p:cNvSpPr>
          <p:nvPr>
            <p:ph idx="1"/>
          </p:nvPr>
        </p:nvSpPr>
        <p:spPr/>
        <p:txBody>
          <a:bodyPr/>
          <a:lstStyle/>
          <a:p>
            <a:r>
              <a:rPr lang="fr-FR" dirty="0"/>
              <a:t>Heinrich Schenker</a:t>
            </a:r>
          </a:p>
          <a:p>
            <a:r>
              <a:rPr lang="fr-FR" i="1" dirty="0"/>
              <a:t>« La théorie schenkérienne prend pour point de départ l’idée qu’une œuvre tonale est un vaste déploiement de l’accord parfait de tonique, dont les espaces ont été remplis par des notes de passage ou des broderies. Parce que les notes de l’accord parfait sont nécessairement disjointes, elles délimitent entre elles un « espace tonal » dont les interstices peuvent être occupés par des notes d’ornement, broderies ou notes de passage ».</a:t>
            </a:r>
            <a:endParaRPr lang="en-US" i="1" dirty="0"/>
          </a:p>
          <a:p>
            <a:r>
              <a:rPr lang="fr-FR" dirty="0"/>
              <a:t>(</a:t>
            </a:r>
            <a:r>
              <a:rPr lang="fr-FR" dirty="0" err="1"/>
              <a:t>Beduschi</a:t>
            </a:r>
            <a:r>
              <a:rPr lang="fr-FR" dirty="0"/>
              <a:t> et Meeùs, 2011, p. 1) </a:t>
            </a:r>
          </a:p>
        </p:txBody>
      </p:sp>
    </p:spTree>
    <p:extLst>
      <p:ext uri="{BB962C8B-B14F-4D97-AF65-F5344CB8AC3E}">
        <p14:creationId xmlns:p14="http://schemas.microsoft.com/office/powerpoint/2010/main" val="154248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r>
              <a:rPr lang="fr-FR" dirty="0"/>
              <a:t>2. Grammaires génératives musicales :</a:t>
            </a:r>
          </a:p>
        </p:txBody>
      </p:sp>
      <p:sp>
        <p:nvSpPr>
          <p:cNvPr id="4" name="Content Placeholder 3">
            <a:extLst>
              <a:ext uri="{FF2B5EF4-FFF2-40B4-BE49-F238E27FC236}">
                <a16:creationId xmlns:a16="http://schemas.microsoft.com/office/drawing/2014/main" id="{00E4028A-CA5A-44BA-834B-F9BAB61DC281}"/>
              </a:ext>
            </a:extLst>
          </p:cNvPr>
          <p:cNvSpPr>
            <a:spLocks noGrp="1"/>
          </p:cNvSpPr>
          <p:nvPr>
            <p:ph idx="1"/>
          </p:nvPr>
        </p:nvSpPr>
        <p:spPr/>
        <p:txBody>
          <a:bodyPr/>
          <a:lstStyle/>
          <a:p>
            <a:r>
              <a:rPr lang="fr-FR" dirty="0"/>
              <a:t>Heinrich Schenker</a:t>
            </a:r>
          </a:p>
          <a:p>
            <a:r>
              <a:rPr lang="fr-FR" dirty="0" err="1"/>
              <a:t>Ursatz</a:t>
            </a:r>
            <a:r>
              <a:rPr lang="fr-FR" i="1" dirty="0"/>
              <a:t> </a:t>
            </a:r>
            <a:r>
              <a:rPr lang="fr-FR" dirty="0"/>
              <a:t>schenkérien </a:t>
            </a:r>
          </a:p>
        </p:txBody>
      </p:sp>
      <p:pic>
        <p:nvPicPr>
          <p:cNvPr id="5" name="Image 2" descr="Ursatz">
            <a:extLst>
              <a:ext uri="{FF2B5EF4-FFF2-40B4-BE49-F238E27FC236}">
                <a16:creationId xmlns:a16="http://schemas.microsoft.com/office/drawing/2014/main" id="{30C7911C-3C9D-446F-829C-88D64FDDE47C}"/>
              </a:ext>
            </a:extLst>
          </p:cNvPr>
          <p:cNvPicPr/>
          <p:nvPr/>
        </p:nvPicPr>
        <p:blipFill>
          <a:blip r:embed="rId2" cstate="print"/>
          <a:srcRect/>
          <a:stretch>
            <a:fillRect/>
          </a:stretch>
        </p:blipFill>
        <p:spPr bwMode="auto">
          <a:xfrm>
            <a:off x="5777949" y="2782958"/>
            <a:ext cx="2769704" cy="3709918"/>
          </a:xfrm>
          <a:prstGeom prst="rect">
            <a:avLst/>
          </a:prstGeom>
          <a:noFill/>
          <a:ln w="9525">
            <a:noFill/>
            <a:miter lim="800000"/>
            <a:headEnd/>
            <a:tailEnd/>
          </a:ln>
        </p:spPr>
      </p:pic>
    </p:spTree>
    <p:extLst>
      <p:ext uri="{BB962C8B-B14F-4D97-AF65-F5344CB8AC3E}">
        <p14:creationId xmlns:p14="http://schemas.microsoft.com/office/powerpoint/2010/main" val="1786898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r>
              <a:rPr lang="fr-FR" dirty="0"/>
              <a:t>2. Grammaires génératives musicales :</a:t>
            </a:r>
          </a:p>
        </p:txBody>
      </p:sp>
      <p:sp>
        <p:nvSpPr>
          <p:cNvPr id="4" name="Content Placeholder 3">
            <a:extLst>
              <a:ext uri="{FF2B5EF4-FFF2-40B4-BE49-F238E27FC236}">
                <a16:creationId xmlns:a16="http://schemas.microsoft.com/office/drawing/2014/main" id="{00E4028A-CA5A-44BA-834B-F9BAB61DC281}"/>
              </a:ext>
            </a:extLst>
          </p:cNvPr>
          <p:cNvSpPr>
            <a:spLocks noGrp="1"/>
          </p:cNvSpPr>
          <p:nvPr>
            <p:ph idx="1"/>
          </p:nvPr>
        </p:nvSpPr>
        <p:spPr/>
        <p:txBody>
          <a:bodyPr>
            <a:normAutofit fontScale="85000" lnSpcReduction="20000"/>
          </a:bodyPr>
          <a:lstStyle/>
          <a:p>
            <a:r>
              <a:rPr lang="fr-FR" dirty="0"/>
              <a:t>Heinrich Schenker</a:t>
            </a:r>
          </a:p>
          <a:p>
            <a:r>
              <a:rPr lang="fr-FR" dirty="0" err="1"/>
              <a:t>Ursatz</a:t>
            </a:r>
            <a:r>
              <a:rPr lang="fr-FR" i="1" dirty="0"/>
              <a:t> </a:t>
            </a:r>
            <a:r>
              <a:rPr lang="fr-FR" dirty="0"/>
              <a:t>schenkérien </a:t>
            </a:r>
          </a:p>
          <a:p>
            <a:r>
              <a:rPr lang="fr-FR" i="1" dirty="0"/>
              <a:t>« La structure fondamentale se réduit essentiellement à un accord parfait, imitation artistique de l’empilement des harmoniques. Mais cet accord n’est pas utilisable comme tel, notamment parce qu’il ne convient pas aux voix humaines. Il sera donc présenté sous une forme déployée en deux lignes contrapuntiques : à la basse, l’</a:t>
            </a:r>
            <a:r>
              <a:rPr lang="fr-FR" i="1" dirty="0" err="1"/>
              <a:t>arpégiation</a:t>
            </a:r>
            <a:r>
              <a:rPr lang="fr-FR" i="1" dirty="0"/>
              <a:t> de la basse, un arpège qui monte d’abord de la fondamentale à sa quinte, puis redescend à la fondamentale ; à la partie supérieure, la ligne fondamentale, une ligne mélodique qui descend par mouvement conjoint depuis la tierce, la quinte ou l’octave de l’accord jusqu’à sa fondamentale. Dès ce moment, la structure fondamentale comporte en germe toute la composition : elle s’inscrit dans la durée ; elle est à la fois contrapuntique et harmonique ; elle ajoute aux notes de l’accord fondamental les notes de passage qui complètent la ligne fondamentale : elle exprime une tonalité ».</a:t>
            </a:r>
            <a:endParaRPr lang="en-US" i="1" dirty="0"/>
          </a:p>
        </p:txBody>
      </p:sp>
    </p:spTree>
    <p:extLst>
      <p:ext uri="{BB962C8B-B14F-4D97-AF65-F5344CB8AC3E}">
        <p14:creationId xmlns:p14="http://schemas.microsoft.com/office/powerpoint/2010/main" val="472927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r>
              <a:rPr lang="fr-FR" dirty="0"/>
              <a:t>2. Grammaires génératives musicales :</a:t>
            </a:r>
          </a:p>
        </p:txBody>
      </p:sp>
      <p:sp>
        <p:nvSpPr>
          <p:cNvPr id="4" name="Content Placeholder 3">
            <a:extLst>
              <a:ext uri="{FF2B5EF4-FFF2-40B4-BE49-F238E27FC236}">
                <a16:creationId xmlns:a16="http://schemas.microsoft.com/office/drawing/2014/main" id="{00E4028A-CA5A-44BA-834B-F9BAB61DC281}"/>
              </a:ext>
            </a:extLst>
          </p:cNvPr>
          <p:cNvSpPr>
            <a:spLocks noGrp="1"/>
          </p:cNvSpPr>
          <p:nvPr>
            <p:ph idx="1"/>
          </p:nvPr>
        </p:nvSpPr>
        <p:spPr/>
        <p:txBody>
          <a:bodyPr/>
          <a:lstStyle/>
          <a:p>
            <a:r>
              <a:rPr lang="fr-FR" dirty="0" err="1"/>
              <a:t>Generative</a:t>
            </a:r>
            <a:r>
              <a:rPr lang="fr-FR" dirty="0"/>
              <a:t> Theory of Tonal Music de Fred </a:t>
            </a:r>
            <a:r>
              <a:rPr lang="fr-FR" dirty="0" err="1"/>
              <a:t>Lerdahl</a:t>
            </a:r>
            <a:r>
              <a:rPr lang="fr-FR" dirty="0"/>
              <a:t> &amp; Ray </a:t>
            </a:r>
            <a:r>
              <a:rPr lang="fr-FR" dirty="0" err="1"/>
              <a:t>Jackendoff</a:t>
            </a:r>
            <a:r>
              <a:rPr lang="fr-FR" dirty="0"/>
              <a:t> </a:t>
            </a:r>
          </a:p>
          <a:p>
            <a:r>
              <a:rPr lang="fr-FR" dirty="0"/>
              <a:t>« description formelle des intuitions musicales d'un auditeur qui est expérimenté dans un idiome musical »</a:t>
            </a:r>
          </a:p>
          <a:p>
            <a:r>
              <a:rPr lang="fr-FR" dirty="0"/>
              <a:t>quatre systèmes hiérarchiques qui façonnent les intuitions musicales:</a:t>
            </a:r>
          </a:p>
          <a:p>
            <a:r>
              <a:rPr lang="en-US" b="1" dirty="0"/>
              <a:t>I. Structure du </a:t>
            </a:r>
            <a:r>
              <a:rPr lang="en-US" b="1" dirty="0" err="1"/>
              <a:t>groupement</a:t>
            </a:r>
            <a:endParaRPr lang="en-US" b="1" dirty="0"/>
          </a:p>
          <a:p>
            <a:r>
              <a:rPr lang="en-US" b="1" dirty="0"/>
              <a:t>II. Structure </a:t>
            </a:r>
            <a:r>
              <a:rPr lang="en-US" b="1" dirty="0" err="1"/>
              <a:t>métrique</a:t>
            </a:r>
            <a:endParaRPr lang="en-US" b="1" dirty="0"/>
          </a:p>
          <a:p>
            <a:r>
              <a:rPr lang="fr-FR" b="1" dirty="0"/>
              <a:t>III. Réduction de la durée</a:t>
            </a:r>
          </a:p>
          <a:p>
            <a:r>
              <a:rPr lang="en-US" b="1" dirty="0"/>
              <a:t>IV. </a:t>
            </a:r>
            <a:r>
              <a:rPr lang="en-US" b="1" dirty="0" err="1"/>
              <a:t>Réduction</a:t>
            </a:r>
            <a:r>
              <a:rPr lang="en-US" b="1" dirty="0"/>
              <a:t> </a:t>
            </a:r>
            <a:r>
              <a:rPr lang="en-US" b="1" dirty="0" err="1"/>
              <a:t>prolongationnelle</a:t>
            </a:r>
            <a:endParaRPr lang="en-US" b="1" dirty="0"/>
          </a:p>
        </p:txBody>
      </p:sp>
    </p:spTree>
    <p:extLst>
      <p:ext uri="{BB962C8B-B14F-4D97-AF65-F5344CB8AC3E}">
        <p14:creationId xmlns:p14="http://schemas.microsoft.com/office/powerpoint/2010/main" val="284731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r>
              <a:rPr lang="fr-FR" dirty="0"/>
              <a:t>2. Grammaires génératives musicales :</a:t>
            </a:r>
          </a:p>
        </p:txBody>
      </p:sp>
      <p:sp>
        <p:nvSpPr>
          <p:cNvPr id="4" name="Content Placeholder 3">
            <a:extLst>
              <a:ext uri="{FF2B5EF4-FFF2-40B4-BE49-F238E27FC236}">
                <a16:creationId xmlns:a16="http://schemas.microsoft.com/office/drawing/2014/main" id="{00E4028A-CA5A-44BA-834B-F9BAB61DC281}"/>
              </a:ext>
            </a:extLst>
          </p:cNvPr>
          <p:cNvSpPr>
            <a:spLocks noGrp="1"/>
          </p:cNvSpPr>
          <p:nvPr>
            <p:ph idx="1"/>
          </p:nvPr>
        </p:nvSpPr>
        <p:spPr/>
        <p:txBody>
          <a:bodyPr>
            <a:normAutofit/>
          </a:bodyPr>
          <a:lstStyle/>
          <a:p>
            <a:r>
              <a:rPr lang="fr-FR" dirty="0"/>
              <a:t>Sémiotique modale:</a:t>
            </a:r>
          </a:p>
          <a:p>
            <a:r>
              <a:rPr lang="fr-FR" dirty="0"/>
              <a:t>Composant phonologique: reposant sur la notion de note focale dotée d’une hauteur et d’une durée</a:t>
            </a:r>
          </a:p>
          <a:p>
            <a:r>
              <a:rPr lang="fr-FR" dirty="0"/>
              <a:t>Composant morphologique: reposant sur la notion de forme rythmique</a:t>
            </a:r>
          </a:p>
          <a:p>
            <a:r>
              <a:rPr lang="en-US" dirty="0" err="1"/>
              <a:t>Composant</a:t>
            </a:r>
            <a:r>
              <a:rPr lang="en-US" dirty="0"/>
              <a:t> </a:t>
            </a:r>
            <a:r>
              <a:rPr lang="en-US" dirty="0" err="1"/>
              <a:t>syntaxique</a:t>
            </a:r>
            <a:r>
              <a:rPr lang="en-US" dirty="0"/>
              <a:t>: </a:t>
            </a:r>
            <a:r>
              <a:rPr lang="en-US" dirty="0" err="1"/>
              <a:t>reposant</a:t>
            </a:r>
            <a:r>
              <a:rPr lang="en-US" dirty="0"/>
              <a:t> sur la notion de phrase musicale</a:t>
            </a:r>
          </a:p>
          <a:p>
            <a:r>
              <a:rPr lang="en-US" dirty="0" err="1"/>
              <a:t>Composant</a:t>
            </a:r>
            <a:r>
              <a:rPr lang="en-US" dirty="0"/>
              <a:t> sémiosique </a:t>
            </a:r>
            <a:r>
              <a:rPr lang="en-US" dirty="0" err="1"/>
              <a:t>relatif</a:t>
            </a:r>
            <a:r>
              <a:rPr lang="en-US" dirty="0"/>
              <a:t> aux significations </a:t>
            </a:r>
            <a:r>
              <a:rPr lang="en-US" dirty="0" err="1"/>
              <a:t>engendrées</a:t>
            </a:r>
            <a:r>
              <a:rPr lang="en-US" dirty="0"/>
              <a:t> par </a:t>
            </a:r>
            <a:r>
              <a:rPr lang="en-US" dirty="0" err="1"/>
              <a:t>l’énonciation</a:t>
            </a:r>
            <a:r>
              <a:rPr lang="en-US" dirty="0"/>
              <a:t> musicale</a:t>
            </a:r>
          </a:p>
        </p:txBody>
      </p:sp>
    </p:spTree>
    <p:extLst>
      <p:ext uri="{BB962C8B-B14F-4D97-AF65-F5344CB8AC3E}">
        <p14:creationId xmlns:p14="http://schemas.microsoft.com/office/powerpoint/2010/main" val="281944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3855-B934-45A8-87D0-4A651AC25001}"/>
              </a:ext>
            </a:extLst>
          </p:cNvPr>
          <p:cNvSpPr>
            <a:spLocks noGrp="1"/>
          </p:cNvSpPr>
          <p:nvPr>
            <p:ph type="title"/>
          </p:nvPr>
        </p:nvSpPr>
        <p:spPr/>
        <p:txBody>
          <a:bodyPr>
            <a:noAutofit/>
          </a:bodyPr>
          <a:lstStyle/>
          <a:p>
            <a:r>
              <a:rPr lang="fr-FR" sz="3200" b="1" dirty="0"/>
              <a:t>Phonème musical</a:t>
            </a:r>
            <a:endParaRPr lang="en-US" sz="3200" b="1" dirty="0"/>
          </a:p>
        </p:txBody>
      </p:sp>
      <p:sp>
        <p:nvSpPr>
          <p:cNvPr id="3" name="Content Placeholder 2">
            <a:extLst>
              <a:ext uri="{FF2B5EF4-FFF2-40B4-BE49-F238E27FC236}">
                <a16:creationId xmlns:a16="http://schemas.microsoft.com/office/drawing/2014/main" id="{B479BB2D-744D-4778-AA7F-7D60980774F5}"/>
              </a:ext>
            </a:extLst>
          </p:cNvPr>
          <p:cNvSpPr>
            <a:spLocks noGrp="1"/>
          </p:cNvSpPr>
          <p:nvPr>
            <p:ph idx="1"/>
          </p:nvPr>
        </p:nvSpPr>
        <p:spPr/>
        <p:txBody>
          <a:bodyPr>
            <a:normAutofit/>
          </a:bodyPr>
          <a:lstStyle/>
          <a:p>
            <a:r>
              <a:rPr lang="fr-FR" dirty="0"/>
              <a:t>Note focale/saillante</a:t>
            </a:r>
          </a:p>
          <a:p>
            <a:r>
              <a:rPr lang="fr-FR" dirty="0"/>
              <a:t>Hauteur de cette note</a:t>
            </a:r>
          </a:p>
          <a:p>
            <a:r>
              <a:rPr lang="fr-FR" dirty="0"/>
              <a:t>Relation intervallique entre les hauteurs</a:t>
            </a:r>
          </a:p>
          <a:p>
            <a:r>
              <a:rPr lang="fr-FR" dirty="0"/>
              <a:t>Alphabet mélodique modal</a:t>
            </a:r>
          </a:p>
          <a:p>
            <a:r>
              <a:rPr lang="fr-FR" dirty="0"/>
              <a:t>Trait distinctif sous-jacent</a:t>
            </a:r>
          </a:p>
          <a:p>
            <a:endParaRPr lang="fr-FR" dirty="0"/>
          </a:p>
        </p:txBody>
      </p:sp>
    </p:spTree>
    <p:extLst>
      <p:ext uri="{BB962C8B-B14F-4D97-AF65-F5344CB8AC3E}">
        <p14:creationId xmlns:p14="http://schemas.microsoft.com/office/powerpoint/2010/main" val="247700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FR" sz="4800" dirty="0"/>
              <a:t>Note focale/saillante</a:t>
            </a:r>
          </a:p>
        </p:txBody>
      </p:sp>
      <p:sp>
        <p:nvSpPr>
          <p:cNvPr id="4" name="Date Placeholder 3"/>
          <p:cNvSpPr>
            <a:spLocks noGrp="1"/>
          </p:cNvSpPr>
          <p:nvPr>
            <p:ph type="dt" sz="half" idx="2"/>
          </p:nvPr>
        </p:nvSpPr>
        <p:spPr/>
        <p:txBody>
          <a:bodyPr/>
          <a:lstStyle/>
          <a:p>
            <a:endParaRPr lang="en-US" dirty="0"/>
          </a:p>
        </p:txBody>
      </p:sp>
      <p:sp>
        <p:nvSpPr>
          <p:cNvPr id="5" name="Footer Placeholder 4"/>
          <p:cNvSpPr>
            <a:spLocks noGrp="1"/>
          </p:cNvSpPr>
          <p:nvPr>
            <p:ph type="ftr" sz="quarter" idx="3"/>
          </p:nvPr>
        </p:nvSpPr>
        <p:spPr/>
        <p:txBody>
          <a:bodyPr/>
          <a:lstStyle/>
          <a:p>
            <a:endParaRPr lang="en-US" dirty="0"/>
          </a:p>
        </p:txBody>
      </p:sp>
      <p:sp>
        <p:nvSpPr>
          <p:cNvPr id="6" name="Slide Number Placeholder 5"/>
          <p:cNvSpPr>
            <a:spLocks noGrp="1"/>
          </p:cNvSpPr>
          <p:nvPr>
            <p:ph type="sldNum" sz="quarter" idx="4"/>
          </p:nvPr>
        </p:nvSpPr>
        <p:spPr/>
        <p:txBody>
          <a:bodyPr/>
          <a:lstStyle/>
          <a:p>
            <a:fld id="{BFEBEB0A-9E3D-4B14-9782-E2AE3DA60D96}" type="slidenum">
              <a:rPr lang="en-US" smtClean="0"/>
              <a:pPr/>
              <a:t>28</a:t>
            </a:fld>
            <a:endParaRPr lang="en-US" dirty="0"/>
          </a:p>
        </p:txBody>
      </p:sp>
      <p:pic>
        <p:nvPicPr>
          <p:cNvPr id="8" name="Image 7" descr="C:\Users\DV6\Documents\Eléments de sémiotique modale\Samâ'î dârij Hijaz réduction nucléaire.tif">
            <a:extLst>
              <a:ext uri="{FF2B5EF4-FFF2-40B4-BE49-F238E27FC236}">
                <a16:creationId xmlns:a16="http://schemas.microsoft.com/office/drawing/2014/main" id="{24324E34-A90A-42C6-8263-214AC6182FA1}"/>
              </a:ext>
            </a:extLst>
          </p:cNvPr>
          <p:cNvPicPr/>
          <p:nvPr/>
        </p:nvPicPr>
        <p:blipFill rotWithShape="1">
          <a:blip r:embed="rId5" cstate="print"/>
          <a:srcRect l="9218" t="20985" b="65405"/>
          <a:stretch/>
        </p:blipFill>
        <p:spPr bwMode="auto">
          <a:xfrm>
            <a:off x="2072640" y="2799472"/>
            <a:ext cx="8159262" cy="928467"/>
          </a:xfrm>
          <a:prstGeom prst="rect">
            <a:avLst/>
          </a:prstGeom>
          <a:noFill/>
          <a:ln w="9525">
            <a:noFill/>
            <a:miter lim="800000"/>
            <a:headEnd/>
            <a:tailEnd/>
          </a:ln>
        </p:spPr>
      </p:pic>
      <p:cxnSp>
        <p:nvCxnSpPr>
          <p:cNvPr id="9" name="Connecteur droit 8">
            <a:extLst>
              <a:ext uri="{FF2B5EF4-FFF2-40B4-BE49-F238E27FC236}">
                <a16:creationId xmlns:a16="http://schemas.microsoft.com/office/drawing/2014/main" id="{5537A200-3E82-4845-858A-626ED7E5144B}"/>
              </a:ext>
            </a:extLst>
          </p:cNvPr>
          <p:cNvCxnSpPr/>
          <p:nvPr/>
        </p:nvCxnSpPr>
        <p:spPr>
          <a:xfrm>
            <a:off x="3310597" y="2799471"/>
            <a:ext cx="0" cy="61897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A6BF4400-F918-44D3-9FBA-1997ACD5A4D8}"/>
              </a:ext>
            </a:extLst>
          </p:cNvPr>
          <p:cNvCxnSpPr/>
          <p:nvPr/>
        </p:nvCxnSpPr>
        <p:spPr>
          <a:xfrm>
            <a:off x="3913166" y="2783055"/>
            <a:ext cx="0" cy="61897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427BC1A5-1106-4346-9DC8-51C1DDF40E01}"/>
              </a:ext>
            </a:extLst>
          </p:cNvPr>
          <p:cNvCxnSpPr/>
          <p:nvPr/>
        </p:nvCxnSpPr>
        <p:spPr>
          <a:xfrm>
            <a:off x="4433666" y="2754919"/>
            <a:ext cx="0" cy="61897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A6E2C938-280E-4656-A007-2D3DF0C24F34}"/>
              </a:ext>
            </a:extLst>
          </p:cNvPr>
          <p:cNvCxnSpPr/>
          <p:nvPr/>
        </p:nvCxnSpPr>
        <p:spPr>
          <a:xfrm>
            <a:off x="4982305" y="2768990"/>
            <a:ext cx="0" cy="61897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57A2F256-C666-46F6-8424-CC3D7CB9E09A}"/>
              </a:ext>
            </a:extLst>
          </p:cNvPr>
          <p:cNvCxnSpPr/>
          <p:nvPr/>
        </p:nvCxnSpPr>
        <p:spPr>
          <a:xfrm>
            <a:off x="5587225" y="2754926"/>
            <a:ext cx="0" cy="61897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78DE1BAD-A4D7-49B0-A978-55668C933E79}"/>
              </a:ext>
            </a:extLst>
          </p:cNvPr>
          <p:cNvCxnSpPr/>
          <p:nvPr/>
        </p:nvCxnSpPr>
        <p:spPr>
          <a:xfrm>
            <a:off x="3505201" y="2768987"/>
            <a:ext cx="0" cy="61897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7" name="Connecteur droit 16">
            <a:extLst>
              <a:ext uri="{FF2B5EF4-FFF2-40B4-BE49-F238E27FC236}">
                <a16:creationId xmlns:a16="http://schemas.microsoft.com/office/drawing/2014/main" id="{A570F048-CB01-4C0B-BBC1-53FCF0799802}"/>
              </a:ext>
            </a:extLst>
          </p:cNvPr>
          <p:cNvCxnSpPr/>
          <p:nvPr/>
        </p:nvCxnSpPr>
        <p:spPr>
          <a:xfrm>
            <a:off x="4149972" y="2766639"/>
            <a:ext cx="0" cy="61897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8" name="Connecteur droit 17">
            <a:extLst>
              <a:ext uri="{FF2B5EF4-FFF2-40B4-BE49-F238E27FC236}">
                <a16:creationId xmlns:a16="http://schemas.microsoft.com/office/drawing/2014/main" id="{A346720B-DD12-4BD7-B226-823BB616330F}"/>
              </a:ext>
            </a:extLst>
          </p:cNvPr>
          <p:cNvCxnSpPr/>
          <p:nvPr/>
        </p:nvCxnSpPr>
        <p:spPr>
          <a:xfrm>
            <a:off x="4656409" y="2752571"/>
            <a:ext cx="0" cy="61897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9" name="Connecteur droit 18">
            <a:extLst>
              <a:ext uri="{FF2B5EF4-FFF2-40B4-BE49-F238E27FC236}">
                <a16:creationId xmlns:a16="http://schemas.microsoft.com/office/drawing/2014/main" id="{A0C7F548-9304-4FC8-89ED-016A536B5723}"/>
              </a:ext>
            </a:extLst>
          </p:cNvPr>
          <p:cNvCxnSpPr/>
          <p:nvPr/>
        </p:nvCxnSpPr>
        <p:spPr>
          <a:xfrm>
            <a:off x="5190976" y="2752571"/>
            <a:ext cx="0" cy="618978"/>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0" name="16 - Sami Chawa Darij hijaz">
            <a:hlinkClick r:id="" action="ppaction://media"/>
            <a:extLst>
              <a:ext uri="{FF2B5EF4-FFF2-40B4-BE49-F238E27FC236}">
                <a16:creationId xmlns:a16="http://schemas.microsoft.com/office/drawing/2014/main" id="{4780B8A5-A609-48C7-8A16-7647E383D8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0" y="4900246"/>
            <a:ext cx="609600" cy="609600"/>
          </a:xfrm>
          <a:prstGeom prst="rect">
            <a:avLst/>
          </a:prstGeom>
        </p:spPr>
      </p:pic>
    </p:spTree>
    <p:extLst>
      <p:ext uri="{BB962C8B-B14F-4D97-AF65-F5344CB8AC3E}">
        <p14:creationId xmlns:p14="http://schemas.microsoft.com/office/powerpoint/2010/main" val="3866194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211132" fill="hold"/>
                                        <p:tgtEl>
                                          <p:spTgt spid="10"/>
                                        </p:tgtEl>
                                      </p:cBhvr>
                                    </p:cmd>
                                  </p:childTnLst>
                                </p:cTn>
                              </p:par>
                            </p:childTnLst>
                          </p:cTn>
                        </p:par>
                      </p:childTnLst>
                    </p:cTn>
                  </p:par>
                </p:childTnLst>
              </p:cTn>
              <p:nextCondLst>
                <p:cond evt="onClick" delay="0">
                  <p:tgtEl>
                    <p:spTgt spid="10"/>
                  </p:tgtEl>
                </p:cond>
              </p:nextCondLst>
            </p:seq>
            <p:audio>
              <p:cMediaNode vol="80000">
                <p:cTn id="56"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fr-FR" sz="4800" dirty="0">
                <a:latin typeface="Adobe Arabic" panose="02040503050201020203" pitchFamily="18" charset="-78"/>
                <a:cs typeface="Adobe Arabic" panose="02040503050201020203" pitchFamily="18" charset="-78"/>
              </a:rPr>
              <a:t>Échelle mélodique, alphabet modal</a:t>
            </a:r>
          </a:p>
        </p:txBody>
      </p:sp>
      <p:sp>
        <p:nvSpPr>
          <p:cNvPr id="4" name="Date Placeholder 3"/>
          <p:cNvSpPr>
            <a:spLocks noGrp="1"/>
          </p:cNvSpPr>
          <p:nvPr>
            <p:ph type="dt" sz="half" idx="2"/>
          </p:nvPr>
        </p:nvSpPr>
        <p:spPr/>
        <p:txBody>
          <a:bodyPr/>
          <a:lstStyle/>
          <a:p>
            <a:fld id="{EE0FAA56-B270-F543-839C-0892D670D67D}" type="datetime1">
              <a:rPr lang="en-US" smtClean="0"/>
              <a:t>1/20/2025</a:t>
            </a:fld>
            <a:endParaRPr lang="en-US" dirty="0"/>
          </a:p>
        </p:txBody>
      </p:sp>
      <p:sp>
        <p:nvSpPr>
          <p:cNvPr id="5" name="Footer Placeholder 4"/>
          <p:cNvSpPr>
            <a:spLocks noGrp="1"/>
          </p:cNvSpPr>
          <p:nvPr>
            <p:ph type="ftr" sz="quarter" idx="3"/>
          </p:nvPr>
        </p:nvSpPr>
        <p:spPr/>
        <p:txBody>
          <a:bodyPr/>
          <a:lstStyle/>
          <a:p>
            <a:r>
              <a:rPr lang="fr-FR"/>
              <a:t>© Université Antonine</a:t>
            </a:r>
            <a:endParaRPr lang="en-US" dirty="0"/>
          </a:p>
        </p:txBody>
      </p:sp>
      <p:sp>
        <p:nvSpPr>
          <p:cNvPr id="6" name="Slide Number Placeholder 5"/>
          <p:cNvSpPr>
            <a:spLocks noGrp="1"/>
          </p:cNvSpPr>
          <p:nvPr>
            <p:ph type="sldNum" sz="quarter" idx="4"/>
          </p:nvPr>
        </p:nvSpPr>
        <p:spPr/>
        <p:txBody>
          <a:bodyPr/>
          <a:lstStyle/>
          <a:p>
            <a:fld id="{BFEBEB0A-9E3D-4B14-9782-E2AE3DA60D96}" type="slidenum">
              <a:rPr lang="en-US" smtClean="0"/>
              <a:pPr/>
              <a:t>29</a:t>
            </a:fld>
            <a:endParaRPr lang="en-US" dirty="0"/>
          </a:p>
        </p:txBody>
      </p:sp>
      <p:pic>
        <p:nvPicPr>
          <p:cNvPr id="8" name="Image 7" descr="C:\Users\DV6\Documents\Eléments de sémiotique modale\Samâ'î dârij Hijaz réduction nucléaire.tif">
            <a:extLst>
              <a:ext uri="{FF2B5EF4-FFF2-40B4-BE49-F238E27FC236}">
                <a16:creationId xmlns:a16="http://schemas.microsoft.com/office/drawing/2014/main" id="{24324E34-A90A-42C6-8263-214AC6182FA1}"/>
              </a:ext>
            </a:extLst>
          </p:cNvPr>
          <p:cNvPicPr/>
          <p:nvPr/>
        </p:nvPicPr>
        <p:blipFill rotWithShape="1">
          <a:blip r:embed="rId3" cstate="print"/>
          <a:srcRect l="9218" t="20985" b="65405"/>
          <a:stretch/>
        </p:blipFill>
        <p:spPr bwMode="auto">
          <a:xfrm>
            <a:off x="2072640" y="2799472"/>
            <a:ext cx="8159262" cy="928467"/>
          </a:xfrm>
          <a:prstGeom prst="rect">
            <a:avLst/>
          </a:prstGeom>
          <a:noFill/>
          <a:ln w="9525">
            <a:noFill/>
            <a:miter lim="800000"/>
            <a:headEnd/>
            <a:tailEnd/>
          </a:ln>
        </p:spPr>
      </p:pic>
      <p:cxnSp>
        <p:nvCxnSpPr>
          <p:cNvPr id="9" name="Connecteur droit 8">
            <a:extLst>
              <a:ext uri="{FF2B5EF4-FFF2-40B4-BE49-F238E27FC236}">
                <a16:creationId xmlns:a16="http://schemas.microsoft.com/office/drawing/2014/main" id="{5537A200-3E82-4845-858A-626ED7E5144B}"/>
              </a:ext>
            </a:extLst>
          </p:cNvPr>
          <p:cNvCxnSpPr/>
          <p:nvPr/>
        </p:nvCxnSpPr>
        <p:spPr>
          <a:xfrm>
            <a:off x="3310597" y="2799471"/>
            <a:ext cx="0" cy="61897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A6BF4400-F918-44D3-9FBA-1997ACD5A4D8}"/>
              </a:ext>
            </a:extLst>
          </p:cNvPr>
          <p:cNvCxnSpPr/>
          <p:nvPr/>
        </p:nvCxnSpPr>
        <p:spPr>
          <a:xfrm>
            <a:off x="3913166" y="2783055"/>
            <a:ext cx="0" cy="61897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427BC1A5-1106-4346-9DC8-51C1DDF40E01}"/>
              </a:ext>
            </a:extLst>
          </p:cNvPr>
          <p:cNvCxnSpPr/>
          <p:nvPr/>
        </p:nvCxnSpPr>
        <p:spPr>
          <a:xfrm>
            <a:off x="4433666" y="2754919"/>
            <a:ext cx="0" cy="61897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A6E2C938-280E-4656-A007-2D3DF0C24F34}"/>
              </a:ext>
            </a:extLst>
          </p:cNvPr>
          <p:cNvCxnSpPr/>
          <p:nvPr/>
        </p:nvCxnSpPr>
        <p:spPr>
          <a:xfrm>
            <a:off x="4982305" y="2768990"/>
            <a:ext cx="0" cy="61897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57A2F256-C666-46F6-8424-CC3D7CB9E09A}"/>
              </a:ext>
            </a:extLst>
          </p:cNvPr>
          <p:cNvCxnSpPr/>
          <p:nvPr/>
        </p:nvCxnSpPr>
        <p:spPr>
          <a:xfrm>
            <a:off x="5587225" y="2754926"/>
            <a:ext cx="0" cy="61897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78DE1BAD-A4D7-49B0-A978-55668C933E79}"/>
              </a:ext>
            </a:extLst>
          </p:cNvPr>
          <p:cNvCxnSpPr/>
          <p:nvPr/>
        </p:nvCxnSpPr>
        <p:spPr>
          <a:xfrm>
            <a:off x="3505201" y="2768987"/>
            <a:ext cx="0" cy="61897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7" name="Connecteur droit 16">
            <a:extLst>
              <a:ext uri="{FF2B5EF4-FFF2-40B4-BE49-F238E27FC236}">
                <a16:creationId xmlns:a16="http://schemas.microsoft.com/office/drawing/2014/main" id="{A570F048-CB01-4C0B-BBC1-53FCF0799802}"/>
              </a:ext>
            </a:extLst>
          </p:cNvPr>
          <p:cNvCxnSpPr/>
          <p:nvPr/>
        </p:nvCxnSpPr>
        <p:spPr>
          <a:xfrm>
            <a:off x="4149972" y="2766639"/>
            <a:ext cx="0" cy="61897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8" name="Connecteur droit 17">
            <a:extLst>
              <a:ext uri="{FF2B5EF4-FFF2-40B4-BE49-F238E27FC236}">
                <a16:creationId xmlns:a16="http://schemas.microsoft.com/office/drawing/2014/main" id="{A346720B-DD12-4BD7-B226-823BB616330F}"/>
              </a:ext>
            </a:extLst>
          </p:cNvPr>
          <p:cNvCxnSpPr/>
          <p:nvPr/>
        </p:nvCxnSpPr>
        <p:spPr>
          <a:xfrm>
            <a:off x="4656409" y="2752571"/>
            <a:ext cx="0" cy="61897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9" name="Connecteur droit 18">
            <a:extLst>
              <a:ext uri="{FF2B5EF4-FFF2-40B4-BE49-F238E27FC236}">
                <a16:creationId xmlns:a16="http://schemas.microsoft.com/office/drawing/2014/main" id="{A0C7F548-9304-4FC8-89ED-016A536B5723}"/>
              </a:ext>
            </a:extLst>
          </p:cNvPr>
          <p:cNvCxnSpPr/>
          <p:nvPr/>
        </p:nvCxnSpPr>
        <p:spPr>
          <a:xfrm>
            <a:off x="5190976" y="2752571"/>
            <a:ext cx="0" cy="618978"/>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21" name="Image 20" descr="C:\Users\DV6\Documents\Rencontres musicologiques de l'UPA\8e Rencontre musicologique internationale de l'UA juin 2015\Communications\Nidaa Abou Mrad USEK\Samai darij Hijaz échelle.tif">
            <a:extLst>
              <a:ext uri="{FF2B5EF4-FFF2-40B4-BE49-F238E27FC236}">
                <a16:creationId xmlns:a16="http://schemas.microsoft.com/office/drawing/2014/main" id="{C37D767B-54FF-4CD9-BEE9-6966683A4956}"/>
              </a:ext>
            </a:extLst>
          </p:cNvPr>
          <p:cNvPicPr/>
          <p:nvPr/>
        </p:nvPicPr>
        <p:blipFill rotWithShape="1">
          <a:blip r:embed="rId4" cstate="print"/>
          <a:srcRect t="35787" r="21067"/>
          <a:stretch/>
        </p:blipFill>
        <p:spPr bwMode="auto">
          <a:xfrm>
            <a:off x="3522789" y="4280982"/>
            <a:ext cx="5569628" cy="924064"/>
          </a:xfrm>
          <a:prstGeom prst="rect">
            <a:avLst/>
          </a:prstGeom>
          <a:noFill/>
          <a:ln w="9525">
            <a:noFill/>
            <a:miter lim="800000"/>
            <a:headEnd/>
            <a:tailEnd/>
          </a:ln>
        </p:spPr>
      </p:pic>
      <p:pic>
        <p:nvPicPr>
          <p:cNvPr id="7" name="Graphique 6" descr="Loupe">
            <a:extLst>
              <a:ext uri="{FF2B5EF4-FFF2-40B4-BE49-F238E27FC236}">
                <a16:creationId xmlns:a16="http://schemas.microsoft.com/office/drawing/2014/main" id="{6237E556-F2CC-42EA-BB40-7008B7F89F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65589" y="2989378"/>
            <a:ext cx="914400" cy="914400"/>
          </a:xfrm>
          <a:prstGeom prst="rect">
            <a:avLst/>
          </a:prstGeom>
        </p:spPr>
      </p:pic>
      <p:pic>
        <p:nvPicPr>
          <p:cNvPr id="22" name="Graphique 21" descr="Loupe">
            <a:extLst>
              <a:ext uri="{FF2B5EF4-FFF2-40B4-BE49-F238E27FC236}">
                <a16:creationId xmlns:a16="http://schemas.microsoft.com/office/drawing/2014/main" id="{2A57FDAF-8537-4AAC-B20B-10CA3FCC7D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49807" y="4547352"/>
            <a:ext cx="914400" cy="914400"/>
          </a:xfrm>
          <a:prstGeom prst="rect">
            <a:avLst/>
          </a:prstGeom>
        </p:spPr>
      </p:pic>
      <p:sp>
        <p:nvSpPr>
          <p:cNvPr id="12" name="Flèche : haut 11">
            <a:extLst>
              <a:ext uri="{FF2B5EF4-FFF2-40B4-BE49-F238E27FC236}">
                <a16:creationId xmlns:a16="http://schemas.microsoft.com/office/drawing/2014/main" id="{99367B37-B3DB-4B46-AF29-C91817A5A8B9}"/>
              </a:ext>
            </a:extLst>
          </p:cNvPr>
          <p:cNvSpPr/>
          <p:nvPr/>
        </p:nvSpPr>
        <p:spPr>
          <a:xfrm flipV="1">
            <a:off x="3533338" y="2357261"/>
            <a:ext cx="169984" cy="4422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lèche : haut 23">
            <a:extLst>
              <a:ext uri="{FF2B5EF4-FFF2-40B4-BE49-F238E27FC236}">
                <a16:creationId xmlns:a16="http://schemas.microsoft.com/office/drawing/2014/main" id="{C56C6B73-EDE3-451A-ABC6-0C7FCF3A03E4}"/>
              </a:ext>
            </a:extLst>
          </p:cNvPr>
          <p:cNvSpPr/>
          <p:nvPr/>
        </p:nvSpPr>
        <p:spPr>
          <a:xfrm flipV="1">
            <a:off x="8291476" y="3943359"/>
            <a:ext cx="181967" cy="60854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lèche : haut 24">
            <a:extLst>
              <a:ext uri="{FF2B5EF4-FFF2-40B4-BE49-F238E27FC236}">
                <a16:creationId xmlns:a16="http://schemas.microsoft.com/office/drawing/2014/main" id="{1D2A6EC4-AC00-4442-83F5-1730240443C1}"/>
              </a:ext>
            </a:extLst>
          </p:cNvPr>
          <p:cNvSpPr/>
          <p:nvPr/>
        </p:nvSpPr>
        <p:spPr>
          <a:xfrm>
            <a:off x="4133560" y="3408039"/>
            <a:ext cx="189907" cy="64109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lèche : haut 25">
            <a:extLst>
              <a:ext uri="{FF2B5EF4-FFF2-40B4-BE49-F238E27FC236}">
                <a16:creationId xmlns:a16="http://schemas.microsoft.com/office/drawing/2014/main" id="{FC7D62C5-39BB-4E14-BCCB-88A91105FA49}"/>
              </a:ext>
            </a:extLst>
          </p:cNvPr>
          <p:cNvSpPr/>
          <p:nvPr/>
        </p:nvSpPr>
        <p:spPr>
          <a:xfrm>
            <a:off x="8811065" y="4887098"/>
            <a:ext cx="211016" cy="6274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lèche : haut 26">
            <a:extLst>
              <a:ext uri="{FF2B5EF4-FFF2-40B4-BE49-F238E27FC236}">
                <a16:creationId xmlns:a16="http://schemas.microsoft.com/office/drawing/2014/main" id="{691639FE-F97D-4C67-99CC-591AF194361F}"/>
              </a:ext>
            </a:extLst>
          </p:cNvPr>
          <p:cNvSpPr/>
          <p:nvPr/>
        </p:nvSpPr>
        <p:spPr>
          <a:xfrm>
            <a:off x="4446564" y="3395457"/>
            <a:ext cx="211016" cy="6274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lèche : haut 27">
            <a:extLst>
              <a:ext uri="{FF2B5EF4-FFF2-40B4-BE49-F238E27FC236}">
                <a16:creationId xmlns:a16="http://schemas.microsoft.com/office/drawing/2014/main" id="{F42FCC5A-DA03-48DA-A313-78F790E27983}"/>
              </a:ext>
            </a:extLst>
          </p:cNvPr>
          <p:cNvSpPr/>
          <p:nvPr/>
        </p:nvSpPr>
        <p:spPr>
          <a:xfrm>
            <a:off x="7735180" y="4915238"/>
            <a:ext cx="211016" cy="6274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lèche : haut 28">
            <a:extLst>
              <a:ext uri="{FF2B5EF4-FFF2-40B4-BE49-F238E27FC236}">
                <a16:creationId xmlns:a16="http://schemas.microsoft.com/office/drawing/2014/main" id="{2E48D490-D032-4D3D-A355-1DE536211AB1}"/>
              </a:ext>
            </a:extLst>
          </p:cNvPr>
          <p:cNvSpPr/>
          <p:nvPr/>
        </p:nvSpPr>
        <p:spPr>
          <a:xfrm flipV="1">
            <a:off x="5017779" y="2295878"/>
            <a:ext cx="134510" cy="55517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lèche : haut 29">
            <a:extLst>
              <a:ext uri="{FF2B5EF4-FFF2-40B4-BE49-F238E27FC236}">
                <a16:creationId xmlns:a16="http://schemas.microsoft.com/office/drawing/2014/main" id="{823F9929-D87D-47DD-9EAD-E33BD41038B4}"/>
              </a:ext>
            </a:extLst>
          </p:cNvPr>
          <p:cNvSpPr/>
          <p:nvPr/>
        </p:nvSpPr>
        <p:spPr>
          <a:xfrm flipV="1">
            <a:off x="7225088" y="4118567"/>
            <a:ext cx="134510" cy="55517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10062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500"/>
                                        <p:tgtEl>
                                          <p:spTgt spid="26"/>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500"/>
                                        <p:tgtEl>
                                          <p:spTgt spid="2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fade">
                                      <p:cBhvr>
                                        <p:cTn id="90" dur="500"/>
                                        <p:tgtEl>
                                          <p:spTgt spid="2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fade">
                                      <p:cBhvr>
                                        <p:cTn id="95" dur="500"/>
                                        <p:tgtEl>
                                          <p:spTgt spid="29"/>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fade">
                                      <p:cBhvr>
                                        <p:cTn id="10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animBg="1"/>
      <p:bldP spid="25" grpId="0" animBg="1"/>
      <p:bldP spid="26" grpId="0" animBg="1"/>
      <p:bldP spid="27" grpId="0" animBg="1"/>
      <p:bldP spid="28" grpId="0" animBg="1"/>
      <p:bldP spid="29"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lstStyle/>
          <a:p>
            <a:pPr lvl="0"/>
            <a:r>
              <a:rPr lang="fr-FR" dirty="0"/>
              <a:t>Introduction</a:t>
            </a:r>
            <a:endParaRPr lang="en-US"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a:xfrm>
            <a:off x="838200" y="1825624"/>
            <a:ext cx="10515600" cy="5032375"/>
          </a:xfrm>
        </p:spPr>
        <p:txBody>
          <a:bodyPr>
            <a:noAutofit/>
          </a:bodyPr>
          <a:lstStyle/>
          <a:p>
            <a:pPr lvl="0"/>
            <a:r>
              <a:rPr lang="fr-FR" spc="-1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Étude de la grammaticalité de la musique, en ses composants </a:t>
            </a:r>
          </a:p>
          <a:p>
            <a:pPr marL="514350" lvl="0" indent="-514350">
              <a:buFont typeface="+mj-lt"/>
              <a:buAutoNum type="arabicPeriod"/>
            </a:pPr>
            <a:r>
              <a:rPr lang="fr-FR" spc="-1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phonologique (unités minimales distinctives relevant d’échelles mélodiques et d’échelles métriques temporelles), </a:t>
            </a:r>
          </a:p>
          <a:p>
            <a:pPr marL="514350" lvl="0" indent="-514350">
              <a:buFont typeface="+mj-lt"/>
              <a:buAutoNum type="arabicPeriod"/>
            </a:pPr>
            <a:r>
              <a:rPr lang="fr-FR" spc="-1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morphologique (unités rythmiques significatives musicales) et </a:t>
            </a:r>
          </a:p>
          <a:p>
            <a:pPr marL="514350" lvl="0" indent="-514350">
              <a:buFont typeface="+mj-lt"/>
              <a:buAutoNum type="arabicPeriod"/>
            </a:pPr>
            <a:r>
              <a:rPr lang="fr-FR" spc="-1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syntaxique (unités phrastiques musicales) et</a:t>
            </a:r>
          </a:p>
          <a:p>
            <a:pPr marL="514350" lvl="0" indent="-514350">
              <a:buFont typeface="+mj-lt"/>
              <a:buAutoNum type="arabicPeriod"/>
            </a:pPr>
            <a:r>
              <a:rPr lang="fr-FR" spc="-1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sémiosique (étudié dans la troisième partie).</a:t>
            </a:r>
          </a:p>
          <a:p>
            <a:pPr lvl="0"/>
            <a:r>
              <a:rPr lang="fr-FR" spc="-1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Il s’agit d’une grammaire musicale qui présente </a:t>
            </a:r>
          </a:p>
          <a:p>
            <a:pPr marL="514350" lvl="0" indent="-514350">
              <a:buFont typeface="+mj-lt"/>
              <a:buAutoNum type="alphaLcPeriod"/>
            </a:pPr>
            <a:r>
              <a:rPr lang="fr-FR" spc="-1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une part principielle, qui est commune aux trois familles linguistiques musicales, et </a:t>
            </a:r>
          </a:p>
          <a:p>
            <a:pPr marL="514350" lvl="0" indent="-514350">
              <a:buFont typeface="+mj-lt"/>
              <a:buAutoNum type="alphaLcPeriod"/>
            </a:pPr>
            <a:r>
              <a:rPr lang="fr-FR" spc="-1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une part modulaire paramétrable, qui est spécifique aux langues et autres dialectes musicaux. </a:t>
            </a:r>
          </a:p>
        </p:txBody>
      </p:sp>
    </p:spTree>
    <p:extLst>
      <p:ext uri="{BB962C8B-B14F-4D97-AF65-F5344CB8AC3E}">
        <p14:creationId xmlns:p14="http://schemas.microsoft.com/office/powerpoint/2010/main" val="208818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3855-B934-45A8-87D0-4A651AC25001}"/>
              </a:ext>
            </a:extLst>
          </p:cNvPr>
          <p:cNvSpPr>
            <a:spLocks noGrp="1"/>
          </p:cNvSpPr>
          <p:nvPr>
            <p:ph type="title"/>
          </p:nvPr>
        </p:nvSpPr>
        <p:spPr/>
        <p:txBody>
          <a:bodyPr>
            <a:noAutofit/>
          </a:bodyPr>
          <a:lstStyle/>
          <a:p>
            <a:r>
              <a:rPr lang="fr-FR" dirty="0"/>
              <a:t>Qualification distinctive des intervalles de seconde</a:t>
            </a:r>
            <a:endParaRPr lang="en-US" sz="3200" b="1" dirty="0"/>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B882A750-D320-44FE-BF8A-259F883D0FF7}"/>
                  </a:ext>
                </a:extLst>
              </p:cNvPr>
              <p:cNvSpPr>
                <a:spLocks noGrp="1"/>
              </p:cNvSpPr>
              <p:nvPr>
                <p:ph idx="1"/>
              </p:nvPr>
            </p:nvSpPr>
            <p:spPr/>
            <p:txBody>
              <a:bodyPr/>
              <a:lstStyle/>
              <a:p>
                <a14:m>
                  <m:oMath xmlns:m="http://schemas.openxmlformats.org/officeDocument/2006/math">
                    <m:r>
                      <m:rPr>
                        <m:sty m:val="p"/>
                      </m:rPr>
                      <a:rPr lang="fr-FR" b="0" i="0" smtClean="0">
                        <a:latin typeface="Cambria Math" panose="02040503050406030204" pitchFamily="18" charset="0"/>
                      </a:rPr>
                      <m:t>Rapport</m:t>
                    </m:r>
                  </m:oMath>
                </a14:m>
                <a:r>
                  <a:rPr lang="fr-FR" b="0" dirty="0">
                    <a:latin typeface="Cambria Math" panose="02040503050406030204" pitchFamily="18" charset="0"/>
                  </a:rPr>
                  <a:t> de longueurs de  cordes ou de fréquences</a:t>
                </a:r>
              </a:p>
              <a:p>
                <a14:m>
                  <m:oMath xmlns:m="http://schemas.openxmlformats.org/officeDocument/2006/math">
                    <m:r>
                      <m:rPr>
                        <m:sty m:val="p"/>
                      </m:rPr>
                      <a:rPr lang="fr-FR" i="0">
                        <a:latin typeface="Cambria Math" panose="02040503050406030204" pitchFamily="18" charset="0"/>
                      </a:rPr>
                      <m:t>v</m:t>
                    </m:r>
                    <m:d>
                      <m:dPr>
                        <m:ctrlPr>
                          <a:rPr lang="fr-FR" i="1">
                            <a:latin typeface="Cambria Math" panose="02040503050406030204" pitchFamily="18" charset="0"/>
                          </a:rPr>
                        </m:ctrlPr>
                      </m:dPr>
                      <m:e>
                        <m:sSub>
                          <m:sSubPr>
                            <m:ctrlPr>
                              <a:rPr lang="fr-FR" i="1">
                                <a:latin typeface="Cambria Math" panose="02040503050406030204" pitchFamily="18" charset="0"/>
                              </a:rPr>
                            </m:ctrlPr>
                          </m:sSubPr>
                          <m:e>
                            <m:r>
                              <m:rPr>
                                <m:sty m:val="p"/>
                              </m:rPr>
                              <a:rPr lang="fr-FR" i="0">
                                <a:latin typeface="Cambria Math" panose="02040503050406030204" pitchFamily="18" charset="0"/>
                              </a:rPr>
                              <m:t>s</m:t>
                            </m:r>
                          </m:e>
                          <m:sub>
                            <m:r>
                              <a:rPr lang="fr-FR" i="0">
                                <a:latin typeface="Cambria Math" panose="02040503050406030204" pitchFamily="18" charset="0"/>
                              </a:rPr>
                              <m:t>1</m:t>
                            </m:r>
                          </m:sub>
                        </m:sSub>
                        <m:r>
                          <a:rPr lang="fr-FR" i="0">
                            <a:latin typeface="Cambria Math" panose="02040503050406030204" pitchFamily="18" charset="0"/>
                          </a:rPr>
                          <m:t>,</m:t>
                        </m:r>
                        <m:sSub>
                          <m:sSubPr>
                            <m:ctrlPr>
                              <a:rPr lang="fr-FR" i="1">
                                <a:latin typeface="Cambria Math" panose="02040503050406030204" pitchFamily="18" charset="0"/>
                              </a:rPr>
                            </m:ctrlPr>
                          </m:sSubPr>
                          <m:e>
                            <m:r>
                              <m:rPr>
                                <m:sty m:val="p"/>
                              </m:rPr>
                              <a:rPr lang="fr-FR" i="0">
                                <a:latin typeface="Cambria Math" panose="02040503050406030204" pitchFamily="18" charset="0"/>
                              </a:rPr>
                              <m:t>s</m:t>
                            </m:r>
                          </m:e>
                          <m:sub>
                            <m:r>
                              <a:rPr lang="fr-FR" i="0">
                                <a:latin typeface="Cambria Math" panose="02040503050406030204" pitchFamily="18" charset="0"/>
                              </a:rPr>
                              <m:t>2</m:t>
                            </m:r>
                          </m:sub>
                        </m:sSub>
                      </m:e>
                    </m:d>
                    <m:r>
                      <a:rPr lang="fr-FR" i="0">
                        <a:latin typeface="Cambria Math" panose="02040503050406030204" pitchFamily="18" charset="0"/>
                      </a:rPr>
                      <m:t>=</m:t>
                    </m:r>
                    <m:r>
                      <m:rPr>
                        <m:sty m:val="p"/>
                      </m:rPr>
                      <a:rPr lang="fr-FR" i="0">
                        <a:latin typeface="Cambria Math" panose="02040503050406030204" pitchFamily="18" charset="0"/>
                      </a:rPr>
                      <m:t>v</m:t>
                    </m:r>
                    <m:d>
                      <m:dPr>
                        <m:ctrlPr>
                          <a:rPr lang="fr-FR" i="1">
                            <a:latin typeface="Cambria Math" panose="02040503050406030204" pitchFamily="18" charset="0"/>
                          </a:rPr>
                        </m:ctrlPr>
                      </m:dPr>
                      <m:e>
                        <m:sSub>
                          <m:sSubPr>
                            <m:ctrlPr>
                              <a:rPr lang="fr-FR" i="1">
                                <a:latin typeface="Cambria Math" panose="02040503050406030204" pitchFamily="18" charset="0"/>
                              </a:rPr>
                            </m:ctrlPr>
                          </m:sSubPr>
                          <m:e>
                            <m:r>
                              <m:rPr>
                                <m:sty m:val="p"/>
                              </m:rPr>
                              <a:rPr lang="fr-FR" i="0">
                                <a:latin typeface="Cambria Math" panose="02040503050406030204" pitchFamily="18" charset="0"/>
                              </a:rPr>
                              <m:t>f</m:t>
                            </m:r>
                          </m:e>
                          <m:sub>
                            <m:r>
                              <a:rPr lang="fr-FR" i="0">
                                <a:latin typeface="Cambria Math" panose="02040503050406030204" pitchFamily="18" charset="0"/>
                              </a:rPr>
                              <m:t>1</m:t>
                            </m:r>
                          </m:sub>
                        </m:sSub>
                        <m:r>
                          <a:rPr lang="fr-FR" i="0">
                            <a:latin typeface="Cambria Math" panose="02040503050406030204" pitchFamily="18" charset="0"/>
                          </a:rPr>
                          <m:t>,</m:t>
                        </m:r>
                        <m:sSub>
                          <m:sSubPr>
                            <m:ctrlPr>
                              <a:rPr lang="fr-FR" i="1">
                                <a:latin typeface="Cambria Math" panose="02040503050406030204" pitchFamily="18" charset="0"/>
                              </a:rPr>
                            </m:ctrlPr>
                          </m:sSubPr>
                          <m:e>
                            <m:r>
                              <m:rPr>
                                <m:sty m:val="p"/>
                              </m:rPr>
                              <a:rPr lang="fr-FR" i="0">
                                <a:latin typeface="Cambria Math" panose="02040503050406030204" pitchFamily="18" charset="0"/>
                              </a:rPr>
                              <m:t>f</m:t>
                            </m:r>
                          </m:e>
                          <m:sub>
                            <m:r>
                              <a:rPr lang="fr-FR" i="0">
                                <a:latin typeface="Cambria Math" panose="02040503050406030204" pitchFamily="18" charset="0"/>
                              </a:rPr>
                              <m:t>2</m:t>
                            </m:r>
                          </m:sub>
                        </m:sSub>
                      </m:e>
                    </m:d>
                    <m:r>
                      <a:rPr lang="fr-FR" i="0">
                        <a:latin typeface="Cambria Math" panose="02040503050406030204" pitchFamily="18" charset="0"/>
                      </a:rPr>
                      <m:t>=1200</m:t>
                    </m:r>
                    <m:sSub>
                      <m:sSubPr>
                        <m:ctrlPr>
                          <a:rPr lang="fr-FR" i="1">
                            <a:latin typeface="Cambria Math" panose="02040503050406030204" pitchFamily="18" charset="0"/>
                          </a:rPr>
                        </m:ctrlPr>
                      </m:sSubPr>
                      <m:e>
                        <m:r>
                          <m:rPr>
                            <m:sty m:val="p"/>
                          </m:rPr>
                          <a:rPr lang="fr-FR" i="0">
                            <a:latin typeface="Cambria Math" panose="02040503050406030204" pitchFamily="18" charset="0"/>
                          </a:rPr>
                          <m:t>Log</m:t>
                        </m:r>
                      </m:e>
                      <m:sub>
                        <m:r>
                          <a:rPr lang="fr-FR" i="0">
                            <a:latin typeface="Cambria Math" panose="02040503050406030204" pitchFamily="18" charset="0"/>
                          </a:rPr>
                          <m:t>2</m:t>
                        </m:r>
                      </m:sub>
                    </m:sSub>
                    <m:d>
                      <m:dPr>
                        <m:ctrlPr>
                          <a:rPr lang="fr-FR" i="1">
                            <a:latin typeface="Cambria Math" panose="02040503050406030204" pitchFamily="18" charset="0"/>
                          </a:rPr>
                        </m:ctrlPr>
                      </m:dPr>
                      <m:e>
                        <m:f>
                          <m:fPr>
                            <m:ctrlPr>
                              <a:rPr lang="fr-FR" i="1">
                                <a:latin typeface="Cambria Math" panose="02040503050406030204" pitchFamily="18" charset="0"/>
                              </a:rPr>
                            </m:ctrlPr>
                          </m:fPr>
                          <m:num>
                            <m:sSub>
                              <m:sSubPr>
                                <m:ctrlPr>
                                  <a:rPr lang="fr-FR" i="1">
                                    <a:latin typeface="Cambria Math" panose="02040503050406030204" pitchFamily="18" charset="0"/>
                                  </a:rPr>
                                </m:ctrlPr>
                              </m:sSubPr>
                              <m:e>
                                <m:r>
                                  <m:rPr>
                                    <m:sty m:val="p"/>
                                  </m:rPr>
                                  <a:rPr lang="fr-FR" i="0">
                                    <a:latin typeface="Cambria Math" panose="02040503050406030204" pitchFamily="18" charset="0"/>
                                  </a:rPr>
                                  <m:t>f</m:t>
                                </m:r>
                              </m:e>
                              <m:sub>
                                <m:r>
                                  <a:rPr lang="fr-FR" i="0">
                                    <a:latin typeface="Cambria Math" panose="02040503050406030204" pitchFamily="18" charset="0"/>
                                  </a:rPr>
                                  <m:t>2</m:t>
                                </m:r>
                              </m:sub>
                            </m:sSub>
                          </m:num>
                          <m:den>
                            <m:sSub>
                              <m:sSubPr>
                                <m:ctrlPr>
                                  <a:rPr lang="fr-FR" i="1">
                                    <a:latin typeface="Cambria Math" panose="02040503050406030204" pitchFamily="18" charset="0"/>
                                  </a:rPr>
                                </m:ctrlPr>
                              </m:sSubPr>
                              <m:e>
                                <m:r>
                                  <m:rPr>
                                    <m:sty m:val="p"/>
                                  </m:rPr>
                                  <a:rPr lang="fr-FR" i="0">
                                    <a:latin typeface="Cambria Math" panose="02040503050406030204" pitchFamily="18" charset="0"/>
                                  </a:rPr>
                                  <m:t>f</m:t>
                                </m:r>
                              </m:e>
                              <m:sub>
                                <m:r>
                                  <a:rPr lang="fr-FR" i="0">
                                    <a:latin typeface="Cambria Math" panose="02040503050406030204" pitchFamily="18" charset="0"/>
                                  </a:rPr>
                                  <m:t>1</m:t>
                                </m:r>
                              </m:sub>
                            </m:sSub>
                          </m:den>
                        </m:f>
                      </m:e>
                    </m:d>
                    <m:r>
                      <a:rPr lang="fr-FR" i="0">
                        <a:latin typeface="Cambria Math" panose="02040503050406030204" pitchFamily="18" charset="0"/>
                      </a:rPr>
                      <m:t>=1200</m:t>
                    </m:r>
                    <m:f>
                      <m:fPr>
                        <m:ctrlPr>
                          <a:rPr lang="fr-FR" i="1">
                            <a:latin typeface="Cambria Math" panose="02040503050406030204" pitchFamily="18" charset="0"/>
                          </a:rPr>
                        </m:ctrlPr>
                      </m:fPr>
                      <m:num>
                        <m:r>
                          <m:rPr>
                            <m:sty m:val="p"/>
                          </m:rPr>
                          <a:rPr lang="fr-FR" i="0">
                            <a:latin typeface="Cambria Math" panose="02040503050406030204" pitchFamily="18" charset="0"/>
                          </a:rPr>
                          <m:t>log</m:t>
                        </m:r>
                        <m:r>
                          <a:rPr lang="fr-FR" i="0">
                            <a:latin typeface="Cambria Math" panose="02040503050406030204" pitchFamily="18" charset="0"/>
                          </a:rPr>
                          <m:t>(</m:t>
                        </m:r>
                        <m:f>
                          <m:fPr>
                            <m:ctrlPr>
                              <a:rPr lang="fr-FR" i="1">
                                <a:latin typeface="Cambria Math" panose="02040503050406030204" pitchFamily="18" charset="0"/>
                              </a:rPr>
                            </m:ctrlPr>
                          </m:fPr>
                          <m:num>
                            <m:sSub>
                              <m:sSubPr>
                                <m:ctrlPr>
                                  <a:rPr lang="fr-FR" i="1">
                                    <a:latin typeface="Cambria Math" panose="02040503050406030204" pitchFamily="18" charset="0"/>
                                  </a:rPr>
                                </m:ctrlPr>
                              </m:sSubPr>
                              <m:e>
                                <m:r>
                                  <m:rPr>
                                    <m:sty m:val="p"/>
                                  </m:rPr>
                                  <a:rPr lang="fr-FR" i="0">
                                    <a:latin typeface="Cambria Math" panose="02040503050406030204" pitchFamily="18" charset="0"/>
                                  </a:rPr>
                                  <m:t>f</m:t>
                                </m:r>
                              </m:e>
                              <m:sub>
                                <m:r>
                                  <a:rPr lang="fr-FR" i="0">
                                    <a:latin typeface="Cambria Math" panose="02040503050406030204" pitchFamily="18" charset="0"/>
                                  </a:rPr>
                                  <m:t>2</m:t>
                                </m:r>
                              </m:sub>
                            </m:sSub>
                          </m:num>
                          <m:den>
                            <m:sSub>
                              <m:sSubPr>
                                <m:ctrlPr>
                                  <a:rPr lang="fr-FR" i="1">
                                    <a:latin typeface="Cambria Math" panose="02040503050406030204" pitchFamily="18" charset="0"/>
                                  </a:rPr>
                                </m:ctrlPr>
                              </m:sSubPr>
                              <m:e>
                                <m:r>
                                  <m:rPr>
                                    <m:sty m:val="p"/>
                                  </m:rPr>
                                  <a:rPr lang="fr-FR" i="0">
                                    <a:latin typeface="Cambria Math" panose="02040503050406030204" pitchFamily="18" charset="0"/>
                                  </a:rPr>
                                  <m:t>f</m:t>
                                </m:r>
                              </m:e>
                              <m:sub>
                                <m:r>
                                  <a:rPr lang="fr-FR" i="0">
                                    <a:latin typeface="Cambria Math" panose="02040503050406030204" pitchFamily="18" charset="0"/>
                                  </a:rPr>
                                  <m:t>1</m:t>
                                </m:r>
                              </m:sub>
                            </m:sSub>
                          </m:den>
                        </m:f>
                        <m:r>
                          <a:rPr lang="fr-FR" i="0">
                            <a:latin typeface="Cambria Math" panose="02040503050406030204" pitchFamily="18" charset="0"/>
                          </a:rPr>
                          <m:t>)</m:t>
                        </m:r>
                      </m:num>
                      <m:den>
                        <m:r>
                          <m:rPr>
                            <m:sty m:val="p"/>
                          </m:rPr>
                          <a:rPr lang="fr-FR" i="0">
                            <a:latin typeface="Cambria Math" panose="02040503050406030204" pitchFamily="18" charset="0"/>
                          </a:rPr>
                          <m:t>log</m:t>
                        </m:r>
                        <m:r>
                          <a:rPr lang="fr-FR" i="0">
                            <a:latin typeface="Cambria Math" panose="02040503050406030204" pitchFamily="18" charset="0"/>
                          </a:rPr>
                          <m:t>2</m:t>
                        </m:r>
                      </m:den>
                    </m:f>
                  </m:oMath>
                </a14:m>
                <a:endParaRPr lang="fr-FR" dirty="0">
                  <a:latin typeface="Adobe Arabic" panose="02040503050201020203" pitchFamily="18" charset="-78"/>
                </a:endParaRPr>
              </a:p>
              <a:p>
                <a:r>
                  <a:rPr lang="fr-FR" dirty="0"/>
                  <a:t>Fraction de ton</a:t>
                </a:r>
                <a:endParaRPr lang="en-US" dirty="0"/>
              </a:p>
            </p:txBody>
          </p:sp>
        </mc:Choice>
        <mc:Fallback xmlns="">
          <p:sp>
            <p:nvSpPr>
              <p:cNvPr id="5" name="Content Placeholder 4">
                <a:extLst>
                  <a:ext uri="{FF2B5EF4-FFF2-40B4-BE49-F238E27FC236}">
                    <a16:creationId xmlns:a16="http://schemas.microsoft.com/office/drawing/2014/main" id="{B882A750-D320-44FE-BF8A-259F883D0FF7}"/>
                  </a:ext>
                </a:extLst>
              </p:cNvPr>
              <p:cNvSpPr>
                <a:spLocks noGrp="1" noRot="1" noChangeAspect="1" noMove="1" noResize="1" noEditPoints="1" noAdjustHandles="1" noChangeArrowheads="1" noChangeShapeType="1" noTextEdit="1"/>
              </p:cNvSpPr>
              <p:nvPr>
                <p:ph idx="1"/>
              </p:nvPr>
            </p:nvSpPr>
            <p:spPr>
              <a:blipFill>
                <a:blip r:embed="rId2"/>
                <a:stretch>
                  <a:fillRect l="-1043" t="-2381"/>
                </a:stretch>
              </a:blipFill>
            </p:spPr>
            <p:txBody>
              <a:bodyPr/>
              <a:lstStyle/>
              <a:p>
                <a:r>
                  <a:rPr lang="en-US">
                    <a:noFill/>
                  </a:rPr>
                  <a:t> </a:t>
                </a:r>
              </a:p>
            </p:txBody>
          </p:sp>
        </mc:Fallback>
      </mc:AlternateContent>
    </p:spTree>
    <p:extLst>
      <p:ext uri="{BB962C8B-B14F-4D97-AF65-F5344CB8AC3E}">
        <p14:creationId xmlns:p14="http://schemas.microsoft.com/office/powerpoint/2010/main" val="1435871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3855-B934-45A8-87D0-4A651AC25001}"/>
              </a:ext>
            </a:extLst>
          </p:cNvPr>
          <p:cNvSpPr>
            <a:spLocks noGrp="1"/>
          </p:cNvSpPr>
          <p:nvPr>
            <p:ph type="title"/>
          </p:nvPr>
        </p:nvSpPr>
        <p:spPr/>
        <p:txBody>
          <a:bodyPr>
            <a:noAutofit/>
          </a:bodyPr>
          <a:lstStyle/>
          <a:p>
            <a:r>
              <a:rPr lang="fr-FR" sz="3200" b="1" dirty="0"/>
              <a:t>Intervalle mélodique</a:t>
            </a:r>
            <a:endParaRPr lang="en-US" sz="3200" b="1" dirty="0"/>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B882A750-D320-44FE-BF8A-259F883D0FF7}"/>
                  </a:ext>
                </a:extLst>
              </p:cNvPr>
              <p:cNvSpPr>
                <a:spLocks noGrp="1"/>
              </p:cNvSpPr>
              <p:nvPr>
                <p:ph idx="1"/>
              </p:nvPr>
            </p:nvSpPr>
            <p:spPr/>
            <p:txBody>
              <a:bodyPr>
                <a:normAutofit fontScale="92500"/>
              </a:bodyPr>
              <a:lstStyle/>
              <a:p>
                <a14:m>
                  <m:oMath xmlns:m="http://schemas.openxmlformats.org/officeDocument/2006/math">
                    <m:r>
                      <a:rPr lang="fr-FR" i="1" smtClean="0">
                        <a:latin typeface="Cambria Math" panose="02040503050406030204" pitchFamily="18" charset="0"/>
                      </a:rPr>
                      <m:t>𝑣</m:t>
                    </m:r>
                    <m:d>
                      <m:dPr>
                        <m:ctrlPr>
                          <a:rPr lang="fr-FR" i="1">
                            <a:latin typeface="Cambria Math" panose="02040503050406030204" pitchFamily="18" charset="0"/>
                          </a:rPr>
                        </m:ctrlPr>
                      </m:dPr>
                      <m:e>
                        <m:sSub>
                          <m:sSubPr>
                            <m:ctrlPr>
                              <a:rPr lang="fr-FR" i="1">
                                <a:latin typeface="Cambria Math" panose="02040503050406030204" pitchFamily="18" charset="0"/>
                              </a:rPr>
                            </m:ctrlPr>
                          </m:sSubPr>
                          <m:e>
                            <m:r>
                              <a:rPr lang="fr-FR" i="1">
                                <a:latin typeface="Cambria Math" panose="02040503050406030204" pitchFamily="18" charset="0"/>
                              </a:rPr>
                              <m:t>𝑑𝑜</m:t>
                            </m:r>
                          </m:e>
                          <m:sub>
                            <m:r>
                              <a:rPr lang="fr-FR" i="1">
                                <a:latin typeface="Cambria Math" panose="02040503050406030204" pitchFamily="18" charset="0"/>
                              </a:rPr>
                              <m:t>2</m:t>
                            </m:r>
                          </m:sub>
                        </m:sSub>
                        <m:r>
                          <a:rPr lang="fr-FR" i="1">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𝑑𝑜</m:t>
                            </m:r>
                          </m:e>
                          <m:sub>
                            <m:r>
                              <a:rPr lang="fr-FR" i="1">
                                <a:latin typeface="Cambria Math" panose="02040503050406030204" pitchFamily="18" charset="0"/>
                              </a:rPr>
                              <m:t>3</m:t>
                            </m:r>
                          </m:sub>
                        </m:sSub>
                      </m:e>
                    </m:d>
                    <m:r>
                      <a:rPr lang="fr-FR" i="1">
                        <a:latin typeface="Cambria Math" panose="02040503050406030204" pitchFamily="18" charset="0"/>
                      </a:rPr>
                      <m:t>=</m:t>
                    </m:r>
                    <m:r>
                      <a:rPr lang="fr-FR" i="1">
                        <a:latin typeface="Cambria Math" panose="02040503050406030204" pitchFamily="18" charset="0"/>
                      </a:rPr>
                      <m:t>𝑣</m:t>
                    </m:r>
                    <m:d>
                      <m:dPr>
                        <m:ctrlPr>
                          <a:rPr lang="fr-FR" i="1">
                            <a:latin typeface="Cambria Math" panose="02040503050406030204" pitchFamily="18" charset="0"/>
                          </a:rPr>
                        </m:ctrlPr>
                      </m:dPr>
                      <m:e>
                        <m:sSub>
                          <m:sSubPr>
                            <m:ctrlPr>
                              <a:rPr lang="fr-FR" i="1">
                                <a:latin typeface="Cambria Math" panose="02040503050406030204" pitchFamily="18" charset="0"/>
                              </a:rPr>
                            </m:ctrlPr>
                          </m:sSubPr>
                          <m:e>
                            <m:r>
                              <a:rPr lang="fr-FR" i="1">
                                <a:latin typeface="Cambria Math" panose="02040503050406030204" pitchFamily="18" charset="0"/>
                              </a:rPr>
                              <m:t>𝑟</m:t>
                            </m:r>
                            <m:r>
                              <a:rPr lang="fr-FR" i="1">
                                <a:latin typeface="Cambria Math" panose="02040503050406030204" pitchFamily="18" charset="0"/>
                              </a:rPr>
                              <m:t>é</m:t>
                            </m:r>
                          </m:e>
                          <m:sub>
                            <m:r>
                              <a:rPr lang="fr-FR" i="1">
                                <a:latin typeface="Cambria Math" panose="02040503050406030204" pitchFamily="18" charset="0"/>
                              </a:rPr>
                              <m:t>2</m:t>
                            </m:r>
                          </m:sub>
                        </m:sSub>
                        <m:r>
                          <a:rPr lang="fr-FR" i="1">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𝑟</m:t>
                            </m:r>
                            <m:r>
                              <a:rPr lang="fr-FR" i="1">
                                <a:latin typeface="Cambria Math" panose="02040503050406030204" pitchFamily="18" charset="0"/>
                              </a:rPr>
                              <m:t>é</m:t>
                            </m:r>
                          </m:e>
                          <m:sub>
                            <m:r>
                              <a:rPr lang="fr-FR" i="1">
                                <a:latin typeface="Cambria Math" panose="02040503050406030204" pitchFamily="18" charset="0"/>
                              </a:rPr>
                              <m:t>3</m:t>
                            </m:r>
                          </m:sub>
                        </m:sSub>
                      </m:e>
                    </m:d>
                    <m:r>
                      <a:rPr lang="fr-FR" i="1">
                        <a:latin typeface="Cambria Math" panose="02040503050406030204" pitchFamily="18" charset="0"/>
                      </a:rPr>
                      <m:t>=1200</m:t>
                    </m:r>
                    <m:sSub>
                      <m:sSubPr>
                        <m:ctrlPr>
                          <a:rPr lang="fr-FR" i="1">
                            <a:latin typeface="Cambria Math" panose="02040503050406030204" pitchFamily="18" charset="0"/>
                          </a:rPr>
                        </m:ctrlPr>
                      </m:sSubPr>
                      <m:e>
                        <m:r>
                          <a:rPr lang="fr-FR" i="1">
                            <a:latin typeface="Cambria Math" panose="02040503050406030204" pitchFamily="18" charset="0"/>
                          </a:rPr>
                          <m:t>𝐿𝑜𝑔</m:t>
                        </m:r>
                      </m:e>
                      <m:sub>
                        <m:r>
                          <a:rPr lang="fr-FR" i="1">
                            <a:latin typeface="Cambria Math" panose="02040503050406030204" pitchFamily="18" charset="0"/>
                          </a:rPr>
                          <m:t>2</m:t>
                        </m:r>
                      </m:sub>
                    </m:sSub>
                    <m:d>
                      <m:dPr>
                        <m:ctrlPr>
                          <a:rPr lang="fr-FR" i="1">
                            <a:latin typeface="Cambria Math" panose="02040503050406030204" pitchFamily="18" charset="0"/>
                          </a:rPr>
                        </m:ctrlPr>
                      </m:dPr>
                      <m:e>
                        <m:f>
                          <m:fPr>
                            <m:ctrlPr>
                              <a:rPr lang="fr-FR" i="1">
                                <a:latin typeface="Cambria Math" panose="02040503050406030204" pitchFamily="18" charset="0"/>
                              </a:rPr>
                            </m:ctrlPr>
                          </m:fPr>
                          <m:num>
                            <m:r>
                              <a:rPr lang="fr-FR" i="1">
                                <a:latin typeface="Cambria Math" panose="02040503050406030204" pitchFamily="18" charset="0"/>
                              </a:rPr>
                              <m:t>2</m:t>
                            </m:r>
                          </m:num>
                          <m:den>
                            <m:r>
                              <a:rPr lang="fr-FR" i="1">
                                <a:latin typeface="Cambria Math" panose="02040503050406030204" pitchFamily="18" charset="0"/>
                              </a:rPr>
                              <m:t>1</m:t>
                            </m:r>
                          </m:den>
                        </m:f>
                      </m:e>
                    </m:d>
                    <m:r>
                      <a:rPr lang="fr-FR" i="1">
                        <a:latin typeface="Cambria Math" panose="02040503050406030204" pitchFamily="18" charset="0"/>
                      </a:rPr>
                      <m:t>=1200 </m:t>
                    </m:r>
                    <m:r>
                      <a:rPr lang="fr-FR" i="1">
                        <a:latin typeface="Cambria Math" panose="02040503050406030204" pitchFamily="18" charset="0"/>
                      </a:rPr>
                      <m:t>𝑐𝑒𝑛𝑡𝑠</m:t>
                    </m:r>
                  </m:oMath>
                </a14:m>
                <a:endParaRPr lang="fr-FR" dirty="0">
                  <a:latin typeface="Adobe Arabic" panose="02040503050201020203" pitchFamily="18" charset="-78"/>
                </a:endParaRPr>
              </a:p>
              <a:p>
                <a14:m>
                  <m:oMath xmlns:m="http://schemas.openxmlformats.org/officeDocument/2006/math">
                    <m:r>
                      <a:rPr lang="fr-FR" i="1">
                        <a:latin typeface="Cambria Math" panose="02040503050406030204" pitchFamily="18" charset="0"/>
                      </a:rPr>
                      <m:t>𝑣</m:t>
                    </m:r>
                    <m:d>
                      <m:dPr>
                        <m:ctrlPr>
                          <a:rPr lang="fr-FR" i="1">
                            <a:latin typeface="Cambria Math" panose="02040503050406030204" pitchFamily="18" charset="0"/>
                          </a:rPr>
                        </m:ctrlPr>
                      </m:dPr>
                      <m:e>
                        <m:sSub>
                          <m:sSubPr>
                            <m:ctrlPr>
                              <a:rPr lang="fr-FR" i="1">
                                <a:latin typeface="Cambria Math" panose="02040503050406030204" pitchFamily="18" charset="0"/>
                              </a:rPr>
                            </m:ctrlPr>
                          </m:sSubPr>
                          <m:e>
                            <m:r>
                              <a:rPr lang="fr-FR" i="1">
                                <a:latin typeface="Cambria Math" panose="02040503050406030204" pitchFamily="18" charset="0"/>
                              </a:rPr>
                              <m:t>𝑑𝑜</m:t>
                            </m:r>
                          </m:e>
                          <m:sub>
                            <m:r>
                              <a:rPr lang="fr-FR" i="1">
                                <a:latin typeface="Cambria Math" panose="02040503050406030204" pitchFamily="18" charset="0"/>
                              </a:rPr>
                              <m:t>2</m:t>
                            </m:r>
                          </m:sub>
                        </m:sSub>
                        <m:r>
                          <a:rPr lang="fr-FR" i="1">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𝑠𝑜𝑙</m:t>
                            </m:r>
                          </m:e>
                          <m:sub>
                            <m:r>
                              <a:rPr lang="fr-FR" i="1">
                                <a:latin typeface="Cambria Math" panose="02040503050406030204" pitchFamily="18" charset="0"/>
                              </a:rPr>
                              <m:t>2</m:t>
                            </m:r>
                          </m:sub>
                        </m:sSub>
                      </m:e>
                    </m:d>
                    <m:r>
                      <a:rPr lang="fr-FR" i="1">
                        <a:latin typeface="Cambria Math" panose="02040503050406030204" pitchFamily="18" charset="0"/>
                      </a:rPr>
                      <m:t>=</m:t>
                    </m:r>
                    <m:r>
                      <a:rPr lang="fr-FR" i="1">
                        <a:latin typeface="Cambria Math" panose="02040503050406030204" pitchFamily="18" charset="0"/>
                      </a:rPr>
                      <m:t>𝑣</m:t>
                    </m:r>
                    <m:d>
                      <m:dPr>
                        <m:ctrlPr>
                          <a:rPr lang="fr-FR" i="1">
                            <a:latin typeface="Cambria Math" panose="02040503050406030204" pitchFamily="18" charset="0"/>
                          </a:rPr>
                        </m:ctrlPr>
                      </m:dPr>
                      <m:e>
                        <m:sSub>
                          <m:sSubPr>
                            <m:ctrlPr>
                              <a:rPr lang="fr-FR" i="1">
                                <a:latin typeface="Cambria Math" panose="02040503050406030204" pitchFamily="18" charset="0"/>
                              </a:rPr>
                            </m:ctrlPr>
                          </m:sSubPr>
                          <m:e>
                            <m:r>
                              <a:rPr lang="fr-FR" i="1">
                                <a:latin typeface="Cambria Math" panose="02040503050406030204" pitchFamily="18" charset="0"/>
                              </a:rPr>
                              <m:t>𝑓𝑎</m:t>
                            </m:r>
                          </m:e>
                          <m:sub>
                            <m:r>
                              <a:rPr lang="fr-FR" i="1">
                                <a:latin typeface="Cambria Math" panose="02040503050406030204" pitchFamily="18" charset="0"/>
                              </a:rPr>
                              <m:t>2</m:t>
                            </m:r>
                          </m:sub>
                        </m:sSub>
                        <m:r>
                          <a:rPr lang="fr-FR" i="1">
                            <a:latin typeface="Cambria Math" panose="02040503050406030204" pitchFamily="18" charset="0"/>
                          </a:rPr>
                          <m:t>,</m:t>
                        </m:r>
                        <m:sSub>
                          <m:sSubPr>
                            <m:ctrlPr>
                              <a:rPr lang="fr-FR" i="1">
                                <a:latin typeface="Cambria Math" panose="02040503050406030204" pitchFamily="18" charset="0"/>
                              </a:rPr>
                            </m:ctrlPr>
                          </m:sSubPr>
                          <m:e>
                            <m:r>
                              <a:rPr lang="fr-FR" b="0" i="1" smtClean="0">
                                <a:latin typeface="Cambria Math" panose="02040503050406030204" pitchFamily="18" charset="0"/>
                              </a:rPr>
                              <m:t>𝑑𝑜</m:t>
                            </m:r>
                          </m:e>
                          <m:sub>
                            <m:r>
                              <a:rPr lang="fr-FR" b="0" i="1" smtClean="0">
                                <a:latin typeface="Cambria Math" panose="02040503050406030204" pitchFamily="18" charset="0"/>
                              </a:rPr>
                              <m:t>3</m:t>
                            </m:r>
                          </m:sub>
                        </m:sSub>
                      </m:e>
                    </m:d>
                    <m:r>
                      <a:rPr lang="fr-FR" i="1">
                        <a:latin typeface="Cambria Math" panose="02040503050406030204" pitchFamily="18" charset="0"/>
                      </a:rPr>
                      <m:t>=1200</m:t>
                    </m:r>
                    <m:sSub>
                      <m:sSubPr>
                        <m:ctrlPr>
                          <a:rPr lang="fr-FR" i="1">
                            <a:latin typeface="Cambria Math" panose="02040503050406030204" pitchFamily="18" charset="0"/>
                          </a:rPr>
                        </m:ctrlPr>
                      </m:sSubPr>
                      <m:e>
                        <m:r>
                          <a:rPr lang="fr-FR" i="1">
                            <a:latin typeface="Cambria Math" panose="02040503050406030204" pitchFamily="18" charset="0"/>
                          </a:rPr>
                          <m:t>𝐿𝑜𝑔</m:t>
                        </m:r>
                      </m:e>
                      <m:sub>
                        <m:r>
                          <a:rPr lang="fr-FR" i="1">
                            <a:latin typeface="Cambria Math" panose="02040503050406030204" pitchFamily="18" charset="0"/>
                          </a:rPr>
                          <m:t>2</m:t>
                        </m:r>
                      </m:sub>
                    </m:sSub>
                    <m:d>
                      <m:dPr>
                        <m:ctrlPr>
                          <a:rPr lang="fr-FR" i="1">
                            <a:latin typeface="Cambria Math" panose="02040503050406030204" pitchFamily="18" charset="0"/>
                          </a:rPr>
                        </m:ctrlPr>
                      </m:dPr>
                      <m:e>
                        <m:f>
                          <m:fPr>
                            <m:ctrlPr>
                              <a:rPr lang="fr-FR" i="1">
                                <a:latin typeface="Cambria Math" panose="02040503050406030204" pitchFamily="18" charset="0"/>
                              </a:rPr>
                            </m:ctrlPr>
                          </m:fPr>
                          <m:num>
                            <m:r>
                              <a:rPr lang="fr-FR" i="1">
                                <a:latin typeface="Cambria Math" panose="02040503050406030204" pitchFamily="18" charset="0"/>
                              </a:rPr>
                              <m:t>3</m:t>
                            </m:r>
                          </m:num>
                          <m:den>
                            <m:r>
                              <a:rPr lang="fr-FR" i="1">
                                <a:latin typeface="Cambria Math" panose="02040503050406030204" pitchFamily="18" charset="0"/>
                              </a:rPr>
                              <m:t>2</m:t>
                            </m:r>
                          </m:den>
                        </m:f>
                      </m:e>
                    </m:d>
                    <m:r>
                      <a:rPr lang="fr-FR" i="1">
                        <a:latin typeface="Cambria Math" panose="02040503050406030204" pitchFamily="18" charset="0"/>
                      </a:rPr>
                      <m:t>=702 </m:t>
                    </m:r>
                    <m:r>
                      <a:rPr lang="fr-FR" i="1">
                        <a:latin typeface="Cambria Math" panose="02040503050406030204" pitchFamily="18" charset="0"/>
                      </a:rPr>
                      <m:t>𝑐𝑒𝑛𝑡𝑠</m:t>
                    </m:r>
                  </m:oMath>
                </a14:m>
                <a:endParaRPr lang="ar-LB" dirty="0">
                  <a:latin typeface="Adobe Arabic" panose="02040503050201020203" pitchFamily="18" charset="-78"/>
                  <a:cs typeface="Adobe Arabic" panose="02040503050201020203" pitchFamily="18" charset="-78"/>
                </a:endParaRPr>
              </a:p>
              <a:p>
                <a14:m>
                  <m:oMath xmlns:m="http://schemas.openxmlformats.org/officeDocument/2006/math">
                    <m:r>
                      <a:rPr lang="fr-FR" i="1">
                        <a:latin typeface="Cambria Math" panose="02040503050406030204" pitchFamily="18" charset="0"/>
                      </a:rPr>
                      <m:t>𝑣</m:t>
                    </m:r>
                    <m:d>
                      <m:dPr>
                        <m:ctrlPr>
                          <a:rPr lang="fr-FR" i="1">
                            <a:latin typeface="Cambria Math" panose="02040503050406030204" pitchFamily="18" charset="0"/>
                          </a:rPr>
                        </m:ctrlPr>
                      </m:dPr>
                      <m:e>
                        <m:sSub>
                          <m:sSubPr>
                            <m:ctrlPr>
                              <a:rPr lang="fr-FR" i="1">
                                <a:latin typeface="Cambria Math" panose="02040503050406030204" pitchFamily="18" charset="0"/>
                              </a:rPr>
                            </m:ctrlPr>
                          </m:sSubPr>
                          <m:e>
                            <m:r>
                              <a:rPr lang="fr-FR" i="1">
                                <a:latin typeface="Cambria Math" panose="02040503050406030204" pitchFamily="18" charset="0"/>
                              </a:rPr>
                              <m:t>𝑟</m:t>
                            </m:r>
                            <m:r>
                              <a:rPr lang="fr-FR" i="1">
                                <a:latin typeface="Cambria Math" panose="02040503050406030204" pitchFamily="18" charset="0"/>
                              </a:rPr>
                              <m:t>é</m:t>
                            </m:r>
                          </m:e>
                          <m:sub>
                            <m:r>
                              <a:rPr lang="fr-FR" i="1">
                                <a:latin typeface="Cambria Math" panose="02040503050406030204" pitchFamily="18" charset="0"/>
                              </a:rPr>
                              <m:t>2</m:t>
                            </m:r>
                          </m:sub>
                        </m:sSub>
                        <m:r>
                          <a:rPr lang="fr-FR" i="1">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𝑠𝑜𝑙</m:t>
                            </m:r>
                          </m:e>
                          <m:sub>
                            <m:r>
                              <a:rPr lang="fr-FR" i="1">
                                <a:latin typeface="Cambria Math" panose="02040503050406030204" pitchFamily="18" charset="0"/>
                              </a:rPr>
                              <m:t>2</m:t>
                            </m:r>
                          </m:sub>
                        </m:sSub>
                      </m:e>
                    </m:d>
                    <m:r>
                      <a:rPr lang="fr-FR" i="1">
                        <a:latin typeface="Cambria Math" panose="02040503050406030204" pitchFamily="18" charset="0"/>
                      </a:rPr>
                      <m:t>=1200</m:t>
                    </m:r>
                    <m:sSub>
                      <m:sSubPr>
                        <m:ctrlPr>
                          <a:rPr lang="fr-FR" i="1">
                            <a:latin typeface="Cambria Math" panose="02040503050406030204" pitchFamily="18" charset="0"/>
                          </a:rPr>
                        </m:ctrlPr>
                      </m:sSubPr>
                      <m:e>
                        <m:r>
                          <a:rPr lang="fr-FR" i="1">
                            <a:latin typeface="Cambria Math" panose="02040503050406030204" pitchFamily="18" charset="0"/>
                          </a:rPr>
                          <m:t>𝐿𝑜𝑔</m:t>
                        </m:r>
                      </m:e>
                      <m:sub>
                        <m:r>
                          <a:rPr lang="fr-FR" i="1">
                            <a:latin typeface="Cambria Math" panose="02040503050406030204" pitchFamily="18" charset="0"/>
                          </a:rPr>
                          <m:t>2</m:t>
                        </m:r>
                      </m:sub>
                    </m:sSub>
                    <m:d>
                      <m:dPr>
                        <m:ctrlPr>
                          <a:rPr lang="fr-FR" i="1">
                            <a:latin typeface="Cambria Math" panose="02040503050406030204" pitchFamily="18" charset="0"/>
                          </a:rPr>
                        </m:ctrlPr>
                      </m:dPr>
                      <m:e>
                        <m:f>
                          <m:fPr>
                            <m:ctrlPr>
                              <a:rPr lang="fr-FR" i="1">
                                <a:latin typeface="Cambria Math" panose="02040503050406030204" pitchFamily="18" charset="0"/>
                              </a:rPr>
                            </m:ctrlPr>
                          </m:fPr>
                          <m:num>
                            <m:r>
                              <a:rPr lang="fr-FR" i="1">
                                <a:latin typeface="Cambria Math" panose="02040503050406030204" pitchFamily="18" charset="0"/>
                              </a:rPr>
                              <m:t>4</m:t>
                            </m:r>
                          </m:num>
                          <m:den>
                            <m:r>
                              <a:rPr lang="fr-FR" i="1">
                                <a:latin typeface="Cambria Math" panose="02040503050406030204" pitchFamily="18" charset="0"/>
                              </a:rPr>
                              <m:t>3</m:t>
                            </m:r>
                          </m:den>
                        </m:f>
                      </m:e>
                    </m:d>
                    <m:r>
                      <a:rPr lang="fr-FR" i="1">
                        <a:latin typeface="Cambria Math" panose="02040503050406030204" pitchFamily="18" charset="0"/>
                      </a:rPr>
                      <m:t>=498 </m:t>
                    </m:r>
                    <m:r>
                      <a:rPr lang="fr-FR" i="1">
                        <a:latin typeface="Cambria Math" panose="02040503050406030204" pitchFamily="18" charset="0"/>
                      </a:rPr>
                      <m:t>𝑐𝑒𝑛𝑡𝑠</m:t>
                    </m:r>
                  </m:oMath>
                </a14:m>
                <a:endParaRPr lang="ar-LB" dirty="0">
                  <a:latin typeface="Adobe Arabic" panose="02040503050201020203" pitchFamily="18" charset="-78"/>
                  <a:cs typeface="Adobe Arabic" panose="02040503050201020203" pitchFamily="18" charset="-78"/>
                </a:endParaRPr>
              </a:p>
              <a:p>
                <a14:m>
                  <m:oMath xmlns:m="http://schemas.openxmlformats.org/officeDocument/2006/math">
                    <m:r>
                      <a:rPr lang="fr-FR" i="1">
                        <a:latin typeface="Cambria Math" panose="02040503050406030204" pitchFamily="18" charset="0"/>
                      </a:rPr>
                      <m:t>𝑣</m:t>
                    </m:r>
                    <m:d>
                      <m:dPr>
                        <m:ctrlPr>
                          <a:rPr lang="fr-FR" i="1">
                            <a:latin typeface="Cambria Math" panose="02040503050406030204" pitchFamily="18" charset="0"/>
                          </a:rPr>
                        </m:ctrlPr>
                      </m:dPr>
                      <m:e>
                        <m:sSub>
                          <m:sSubPr>
                            <m:ctrlPr>
                              <a:rPr lang="fr-FR" i="1">
                                <a:latin typeface="Cambria Math" panose="02040503050406030204" pitchFamily="18" charset="0"/>
                              </a:rPr>
                            </m:ctrlPr>
                          </m:sSubPr>
                          <m:e>
                            <m:r>
                              <a:rPr lang="fr-FR" i="1">
                                <a:latin typeface="Cambria Math" panose="02040503050406030204" pitchFamily="18" charset="0"/>
                              </a:rPr>
                              <m:t>𝑑𝑜</m:t>
                            </m:r>
                          </m:e>
                          <m:sub>
                            <m:r>
                              <a:rPr lang="fr-FR" i="1">
                                <a:latin typeface="Cambria Math" panose="02040503050406030204" pitchFamily="18" charset="0"/>
                              </a:rPr>
                              <m:t>2</m:t>
                            </m:r>
                          </m:sub>
                        </m:sSub>
                        <m:r>
                          <a:rPr lang="fr-FR" i="1">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𝑟</m:t>
                            </m:r>
                            <m:r>
                              <a:rPr lang="fr-FR" i="1">
                                <a:latin typeface="Cambria Math" panose="02040503050406030204" pitchFamily="18" charset="0"/>
                              </a:rPr>
                              <m:t>é</m:t>
                            </m:r>
                          </m:e>
                          <m:sub>
                            <m:r>
                              <a:rPr lang="fr-FR" i="1">
                                <a:latin typeface="Cambria Math" panose="02040503050406030204" pitchFamily="18" charset="0"/>
                              </a:rPr>
                              <m:t>2</m:t>
                            </m:r>
                          </m:sub>
                        </m:sSub>
                      </m:e>
                    </m:d>
                    <m:r>
                      <a:rPr lang="fr-FR" i="1">
                        <a:latin typeface="Cambria Math" panose="02040503050406030204" pitchFamily="18" charset="0"/>
                      </a:rPr>
                      <m:t>=1200</m:t>
                    </m:r>
                    <m:sSub>
                      <m:sSubPr>
                        <m:ctrlPr>
                          <a:rPr lang="fr-FR" i="1">
                            <a:latin typeface="Cambria Math" panose="02040503050406030204" pitchFamily="18" charset="0"/>
                          </a:rPr>
                        </m:ctrlPr>
                      </m:sSubPr>
                      <m:e>
                        <m:r>
                          <a:rPr lang="fr-FR" i="1">
                            <a:latin typeface="Cambria Math" panose="02040503050406030204" pitchFamily="18" charset="0"/>
                          </a:rPr>
                          <m:t>𝐿𝑜𝑔</m:t>
                        </m:r>
                      </m:e>
                      <m:sub>
                        <m:r>
                          <a:rPr lang="fr-FR" i="1">
                            <a:latin typeface="Cambria Math" panose="02040503050406030204" pitchFamily="18" charset="0"/>
                          </a:rPr>
                          <m:t>2</m:t>
                        </m:r>
                      </m:sub>
                    </m:sSub>
                    <m:d>
                      <m:dPr>
                        <m:ctrlPr>
                          <a:rPr lang="fr-FR" i="1">
                            <a:latin typeface="Cambria Math" panose="02040503050406030204" pitchFamily="18" charset="0"/>
                          </a:rPr>
                        </m:ctrlPr>
                      </m:dPr>
                      <m:e>
                        <m:f>
                          <m:fPr>
                            <m:ctrlPr>
                              <a:rPr lang="fr-FR" i="1">
                                <a:latin typeface="Cambria Math" panose="02040503050406030204" pitchFamily="18" charset="0"/>
                              </a:rPr>
                            </m:ctrlPr>
                          </m:fPr>
                          <m:num>
                            <m:r>
                              <a:rPr lang="fr-FR" i="1">
                                <a:latin typeface="Cambria Math" panose="02040503050406030204" pitchFamily="18" charset="0"/>
                              </a:rPr>
                              <m:t>9</m:t>
                            </m:r>
                          </m:num>
                          <m:den>
                            <m:r>
                              <a:rPr lang="fr-FR" i="1">
                                <a:latin typeface="Cambria Math" panose="02040503050406030204" pitchFamily="18" charset="0"/>
                              </a:rPr>
                              <m:t>8</m:t>
                            </m:r>
                          </m:den>
                        </m:f>
                      </m:e>
                    </m:d>
                    <m:r>
                      <a:rPr lang="fr-FR" i="1">
                        <a:latin typeface="Cambria Math" panose="02040503050406030204" pitchFamily="18" charset="0"/>
                      </a:rPr>
                      <m:t>=204 </m:t>
                    </m:r>
                    <m:r>
                      <a:rPr lang="fr-FR" i="1">
                        <a:latin typeface="Cambria Math" panose="02040503050406030204" pitchFamily="18" charset="0"/>
                      </a:rPr>
                      <m:t>𝑐𝑒𝑛𝑡𝑠</m:t>
                    </m:r>
                  </m:oMath>
                </a14:m>
                <a:endParaRPr lang="ar-LB" dirty="0">
                  <a:latin typeface="Adobe Arabic" panose="02040503050201020203" pitchFamily="18" charset="-78"/>
                  <a:cs typeface="Adobe Arabic" panose="02040503050201020203" pitchFamily="18" charset="-78"/>
                </a:endParaRPr>
              </a:p>
              <a:p>
                <a14:m>
                  <m:oMath xmlns:m="http://schemas.openxmlformats.org/officeDocument/2006/math">
                    <m:r>
                      <a:rPr lang="fr-FR" i="1">
                        <a:latin typeface="Cambria Math" panose="02040503050406030204" pitchFamily="18" charset="0"/>
                      </a:rPr>
                      <m:t>𝑣</m:t>
                    </m:r>
                    <m:d>
                      <m:dPr>
                        <m:ctrlPr>
                          <a:rPr lang="fr-FR" i="1">
                            <a:latin typeface="Cambria Math" panose="02040503050406030204" pitchFamily="18" charset="0"/>
                          </a:rPr>
                        </m:ctrlPr>
                      </m:dPr>
                      <m:e>
                        <m:sSub>
                          <m:sSubPr>
                            <m:ctrlPr>
                              <a:rPr lang="fr-FR" i="1">
                                <a:latin typeface="Cambria Math" panose="02040503050406030204" pitchFamily="18" charset="0"/>
                              </a:rPr>
                            </m:ctrlPr>
                          </m:sSubPr>
                          <m:e>
                            <m:r>
                              <a:rPr lang="fr-FR" i="1">
                                <a:latin typeface="Cambria Math" panose="02040503050406030204" pitchFamily="18" charset="0"/>
                              </a:rPr>
                              <m:t>𝑟</m:t>
                            </m:r>
                            <m:r>
                              <a:rPr lang="fr-FR" i="1">
                                <a:latin typeface="Cambria Math" panose="02040503050406030204" pitchFamily="18" charset="0"/>
                              </a:rPr>
                              <m:t>é</m:t>
                            </m:r>
                          </m:e>
                          <m:sub>
                            <m:r>
                              <a:rPr lang="fr-FR" i="1">
                                <a:latin typeface="Cambria Math" panose="02040503050406030204" pitchFamily="18" charset="0"/>
                              </a:rPr>
                              <m:t>2</m:t>
                            </m:r>
                          </m:sub>
                        </m:sSub>
                        <m:r>
                          <a:rPr lang="fr-FR" i="1">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𝑓𝑎</m:t>
                            </m:r>
                            <m:r>
                              <a:rPr lang="en-US" i="1" baseline="30000">
                                <a:latin typeface="Cambria Math" panose="02040503050406030204" pitchFamily="18" charset="0"/>
                              </a:rPr>
                              <m:t>#</m:t>
                            </m:r>
                          </m:e>
                          <m:sub>
                            <m:r>
                              <a:rPr lang="fr-FR" i="1">
                                <a:latin typeface="Cambria Math" panose="02040503050406030204" pitchFamily="18" charset="0"/>
                              </a:rPr>
                              <m:t>2</m:t>
                            </m:r>
                          </m:sub>
                        </m:sSub>
                      </m:e>
                    </m:d>
                    <m:r>
                      <a:rPr lang="fr-FR" i="1">
                        <a:latin typeface="Cambria Math" panose="02040503050406030204" pitchFamily="18" charset="0"/>
                      </a:rPr>
                      <m:t>=1200</m:t>
                    </m:r>
                    <m:sSub>
                      <m:sSubPr>
                        <m:ctrlPr>
                          <a:rPr lang="fr-FR" i="1">
                            <a:latin typeface="Cambria Math" panose="02040503050406030204" pitchFamily="18" charset="0"/>
                          </a:rPr>
                        </m:ctrlPr>
                      </m:sSubPr>
                      <m:e>
                        <m:r>
                          <a:rPr lang="fr-FR" i="1">
                            <a:latin typeface="Cambria Math" panose="02040503050406030204" pitchFamily="18" charset="0"/>
                          </a:rPr>
                          <m:t>𝐿𝑜𝑔</m:t>
                        </m:r>
                      </m:e>
                      <m:sub>
                        <m:r>
                          <a:rPr lang="fr-FR" i="1">
                            <a:latin typeface="Cambria Math" panose="02040503050406030204" pitchFamily="18" charset="0"/>
                          </a:rPr>
                          <m:t>2</m:t>
                        </m:r>
                      </m:sub>
                    </m:sSub>
                    <m:d>
                      <m:dPr>
                        <m:ctrlPr>
                          <a:rPr lang="fr-FR" i="1">
                            <a:latin typeface="Cambria Math" panose="02040503050406030204" pitchFamily="18" charset="0"/>
                          </a:rPr>
                        </m:ctrlPr>
                      </m:dPr>
                      <m:e>
                        <m:f>
                          <m:fPr>
                            <m:ctrlPr>
                              <a:rPr lang="fr-FR" i="1">
                                <a:latin typeface="Cambria Math" panose="02040503050406030204" pitchFamily="18" charset="0"/>
                              </a:rPr>
                            </m:ctrlPr>
                          </m:fPr>
                          <m:num>
                            <m:r>
                              <a:rPr lang="en-US" i="1">
                                <a:latin typeface="Cambria Math" panose="02040503050406030204" pitchFamily="18" charset="0"/>
                              </a:rPr>
                              <m:t>5</m:t>
                            </m:r>
                          </m:num>
                          <m:den>
                            <m:r>
                              <a:rPr lang="en-US" i="1">
                                <a:latin typeface="Cambria Math" panose="02040503050406030204" pitchFamily="18" charset="0"/>
                              </a:rPr>
                              <m:t>4</m:t>
                            </m:r>
                          </m:den>
                        </m:f>
                      </m:e>
                    </m:d>
                    <m:r>
                      <a:rPr lang="fr-FR" i="1">
                        <a:latin typeface="Cambria Math" panose="02040503050406030204" pitchFamily="18" charset="0"/>
                      </a:rPr>
                      <m:t>=</m:t>
                    </m:r>
                    <m:r>
                      <a:rPr lang="en-US" i="1">
                        <a:latin typeface="Cambria Math" panose="02040503050406030204" pitchFamily="18" charset="0"/>
                      </a:rPr>
                      <m:t>386</m:t>
                    </m:r>
                    <m:r>
                      <a:rPr lang="fr-FR" i="1">
                        <a:latin typeface="Cambria Math" panose="02040503050406030204" pitchFamily="18" charset="0"/>
                      </a:rPr>
                      <m:t> </m:t>
                    </m:r>
                    <m:r>
                      <a:rPr lang="fr-FR" i="1">
                        <a:latin typeface="Cambria Math" panose="02040503050406030204" pitchFamily="18" charset="0"/>
                      </a:rPr>
                      <m:t>𝑐𝑒𝑛𝑡𝑠</m:t>
                    </m:r>
                  </m:oMath>
                </a14:m>
                <a:endParaRPr lang="ar-LB" dirty="0">
                  <a:latin typeface="Adobe Arabic" panose="02040503050201020203" pitchFamily="18" charset="-78"/>
                  <a:cs typeface="Adobe Arabic" panose="02040503050201020203" pitchFamily="18" charset="-78"/>
                </a:endParaRPr>
              </a:p>
              <a:p>
                <a14:m>
                  <m:oMath xmlns:m="http://schemas.openxmlformats.org/officeDocument/2006/math">
                    <m:r>
                      <a:rPr lang="fr-FR" i="1">
                        <a:latin typeface="Cambria Math" panose="02040503050406030204" pitchFamily="18" charset="0"/>
                      </a:rPr>
                      <m:t>𝑣</m:t>
                    </m:r>
                    <m:d>
                      <m:dPr>
                        <m:ctrlPr>
                          <a:rPr lang="fr-FR" i="1">
                            <a:latin typeface="Cambria Math" panose="02040503050406030204" pitchFamily="18" charset="0"/>
                          </a:rPr>
                        </m:ctrlPr>
                      </m:dPr>
                      <m:e>
                        <m:sSub>
                          <m:sSubPr>
                            <m:ctrlPr>
                              <a:rPr lang="fr-FR" i="1">
                                <a:latin typeface="Cambria Math" panose="02040503050406030204" pitchFamily="18" charset="0"/>
                              </a:rPr>
                            </m:ctrlPr>
                          </m:sSubPr>
                          <m:e>
                            <m:r>
                              <a:rPr lang="fr-FR" i="1">
                                <a:latin typeface="Cambria Math" panose="02040503050406030204" pitchFamily="18" charset="0"/>
                              </a:rPr>
                              <m:t>𝑑𝑜</m:t>
                            </m:r>
                          </m:e>
                          <m:sub>
                            <m:r>
                              <a:rPr lang="fr-FR" i="1">
                                <a:latin typeface="Cambria Math" panose="02040503050406030204" pitchFamily="18" charset="0"/>
                              </a:rPr>
                              <m:t>2</m:t>
                            </m:r>
                          </m:sub>
                        </m:sSub>
                        <m:r>
                          <a:rPr lang="fr-FR" i="1">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𝑚𝑖</m:t>
                            </m:r>
                            <m:r>
                              <a:rPr lang="fr-FR" i="1" strike="sngStrike" baseline="30000">
                                <a:latin typeface="Cambria Math" panose="02040503050406030204" pitchFamily="18" charset="0"/>
                              </a:rPr>
                              <m:t>𝑏</m:t>
                            </m:r>
                          </m:e>
                          <m:sub>
                            <m:r>
                              <a:rPr lang="fr-FR" i="1">
                                <a:latin typeface="Cambria Math" panose="02040503050406030204" pitchFamily="18" charset="0"/>
                              </a:rPr>
                              <m:t>2</m:t>
                            </m:r>
                          </m:sub>
                        </m:sSub>
                      </m:e>
                    </m:d>
                    <m:r>
                      <a:rPr lang="fr-FR" i="1">
                        <a:latin typeface="Cambria Math" panose="02040503050406030204" pitchFamily="18" charset="0"/>
                      </a:rPr>
                      <m:t>=1200</m:t>
                    </m:r>
                    <m:sSub>
                      <m:sSubPr>
                        <m:ctrlPr>
                          <a:rPr lang="fr-FR" i="1">
                            <a:latin typeface="Cambria Math" panose="02040503050406030204" pitchFamily="18" charset="0"/>
                          </a:rPr>
                        </m:ctrlPr>
                      </m:sSubPr>
                      <m:e>
                        <m:r>
                          <a:rPr lang="fr-FR" i="1">
                            <a:latin typeface="Cambria Math" panose="02040503050406030204" pitchFamily="18" charset="0"/>
                          </a:rPr>
                          <m:t>𝐿𝑜𝑔</m:t>
                        </m:r>
                      </m:e>
                      <m:sub>
                        <m:r>
                          <a:rPr lang="fr-FR" i="1">
                            <a:latin typeface="Cambria Math" panose="02040503050406030204" pitchFamily="18" charset="0"/>
                          </a:rPr>
                          <m:t>2</m:t>
                        </m:r>
                      </m:sub>
                    </m:sSub>
                    <m:d>
                      <m:dPr>
                        <m:ctrlPr>
                          <a:rPr lang="fr-FR" i="1">
                            <a:latin typeface="Cambria Math" panose="02040503050406030204" pitchFamily="18" charset="0"/>
                          </a:rPr>
                        </m:ctrlPr>
                      </m:dPr>
                      <m:e>
                        <m:rad>
                          <m:radPr>
                            <m:degHide m:val="on"/>
                            <m:ctrlPr>
                              <a:rPr lang="fr-FR" i="1">
                                <a:latin typeface="Cambria Math" panose="02040503050406030204" pitchFamily="18" charset="0"/>
                              </a:rPr>
                            </m:ctrlPr>
                          </m:radPr>
                          <m:deg/>
                          <m:e>
                            <m:f>
                              <m:fPr>
                                <m:ctrlPr>
                                  <a:rPr lang="fr-FR" i="1">
                                    <a:latin typeface="Cambria Math" panose="02040503050406030204" pitchFamily="18" charset="0"/>
                                  </a:rPr>
                                </m:ctrlPr>
                              </m:fPr>
                              <m:num>
                                <m:r>
                                  <a:rPr lang="fr-FR" i="1">
                                    <a:latin typeface="Cambria Math" panose="02040503050406030204" pitchFamily="18" charset="0"/>
                                  </a:rPr>
                                  <m:t>3</m:t>
                                </m:r>
                              </m:num>
                              <m:den>
                                <m:r>
                                  <a:rPr lang="fr-FR" i="1">
                                    <a:latin typeface="Cambria Math" panose="02040503050406030204" pitchFamily="18" charset="0"/>
                                  </a:rPr>
                                  <m:t>2</m:t>
                                </m:r>
                              </m:den>
                            </m:f>
                          </m:e>
                        </m:rad>
                      </m:e>
                    </m:d>
                    <m:r>
                      <a:rPr lang="fr-FR" i="1">
                        <a:latin typeface="Cambria Math" panose="02040503050406030204" pitchFamily="18" charset="0"/>
                      </a:rPr>
                      <m:t>=351 </m:t>
                    </m:r>
                    <m:r>
                      <a:rPr lang="fr-FR" i="1">
                        <a:latin typeface="Cambria Math" panose="02040503050406030204" pitchFamily="18" charset="0"/>
                      </a:rPr>
                      <m:t>𝑐𝑒𝑛𝑡𝑠</m:t>
                    </m:r>
                  </m:oMath>
                </a14:m>
                <a:endParaRPr lang="ar-LB" dirty="0">
                  <a:latin typeface="Adobe Arabic" panose="02040503050201020203" pitchFamily="18" charset="-78"/>
                  <a:cs typeface="Adobe Arabic" panose="02040503050201020203" pitchFamily="18" charset="-78"/>
                </a:endParaRPr>
              </a:p>
              <a:p>
                <a:endParaRPr lang="ar-LB" dirty="0">
                  <a:latin typeface="Adobe Arabic" panose="02040503050201020203" pitchFamily="18" charset="-78"/>
                  <a:cs typeface="Adobe Arabic" panose="02040503050201020203" pitchFamily="18" charset="-78"/>
                </a:endParaRPr>
              </a:p>
            </p:txBody>
          </p:sp>
        </mc:Choice>
        <mc:Fallback xmlns="">
          <p:sp>
            <p:nvSpPr>
              <p:cNvPr id="5" name="Content Placeholder 4">
                <a:extLst>
                  <a:ext uri="{FF2B5EF4-FFF2-40B4-BE49-F238E27FC236}">
                    <a16:creationId xmlns:a16="http://schemas.microsoft.com/office/drawing/2014/main" id="{B882A750-D320-44FE-BF8A-259F883D0FF7}"/>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09984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3855-B934-45A8-87D0-4A651AC25001}"/>
              </a:ext>
            </a:extLst>
          </p:cNvPr>
          <p:cNvSpPr>
            <a:spLocks noGrp="1"/>
          </p:cNvSpPr>
          <p:nvPr>
            <p:ph type="title"/>
          </p:nvPr>
        </p:nvSpPr>
        <p:spPr/>
        <p:txBody>
          <a:bodyPr>
            <a:noAutofit/>
          </a:bodyPr>
          <a:lstStyle/>
          <a:p>
            <a:r>
              <a:rPr lang="fr-FR" sz="3200" dirty="0">
                <a:latin typeface="Times New Roman" panose="02020603050405020304" pitchFamily="18" charset="0"/>
                <a:ea typeface="Times" panose="02020603050405020304" pitchFamily="18" charset="0"/>
              </a:rPr>
              <a:t>Qualification des intervalles mélodiques de seconde</a:t>
            </a:r>
            <a:r>
              <a:rPr lang="fr-FR" sz="4000" dirty="0">
                <a:latin typeface="Times New Roman" panose="02020603050405020304" pitchFamily="18" charset="0"/>
                <a:ea typeface="Times" panose="02020603050405020304" pitchFamily="18" charset="0"/>
              </a:rPr>
              <a:t> </a:t>
            </a:r>
            <a:endParaRPr lang="en-US" sz="3200" b="1" dirty="0"/>
          </a:p>
        </p:txBody>
      </p:sp>
      <p:graphicFrame>
        <p:nvGraphicFramePr>
          <p:cNvPr id="4" name="Table 3">
            <a:extLst>
              <a:ext uri="{FF2B5EF4-FFF2-40B4-BE49-F238E27FC236}">
                <a16:creationId xmlns:a16="http://schemas.microsoft.com/office/drawing/2014/main" id="{7DF9B422-1D39-47D8-B14C-B0E73680A5CD}"/>
              </a:ext>
            </a:extLst>
          </p:cNvPr>
          <p:cNvGraphicFramePr>
            <a:graphicFrameLocks noGrp="1"/>
          </p:cNvGraphicFramePr>
          <p:nvPr/>
        </p:nvGraphicFramePr>
        <p:xfrm>
          <a:off x="145772" y="1404729"/>
          <a:ext cx="11900453" cy="5270721"/>
        </p:xfrm>
        <a:graphic>
          <a:graphicData uri="http://schemas.openxmlformats.org/drawingml/2006/table">
            <a:tbl>
              <a:tblPr firstRow="1" firstCol="1" bandRow="1">
                <a:tableStyleId>{5C22544A-7EE6-4342-B048-85BDC9FD1C3A}</a:tableStyleId>
              </a:tblPr>
              <a:tblGrid>
                <a:gridCol w="3986954">
                  <a:extLst>
                    <a:ext uri="{9D8B030D-6E8A-4147-A177-3AD203B41FA5}">
                      <a16:colId xmlns:a16="http://schemas.microsoft.com/office/drawing/2014/main" val="3546203718"/>
                    </a:ext>
                  </a:extLst>
                </a:gridCol>
                <a:gridCol w="2329663">
                  <a:extLst>
                    <a:ext uri="{9D8B030D-6E8A-4147-A177-3AD203B41FA5}">
                      <a16:colId xmlns:a16="http://schemas.microsoft.com/office/drawing/2014/main" val="194880347"/>
                    </a:ext>
                  </a:extLst>
                </a:gridCol>
                <a:gridCol w="2235110">
                  <a:extLst>
                    <a:ext uri="{9D8B030D-6E8A-4147-A177-3AD203B41FA5}">
                      <a16:colId xmlns:a16="http://schemas.microsoft.com/office/drawing/2014/main" val="1938567215"/>
                    </a:ext>
                  </a:extLst>
                </a:gridCol>
                <a:gridCol w="3348726">
                  <a:extLst>
                    <a:ext uri="{9D8B030D-6E8A-4147-A177-3AD203B41FA5}">
                      <a16:colId xmlns:a16="http://schemas.microsoft.com/office/drawing/2014/main" val="4163364355"/>
                    </a:ext>
                  </a:extLst>
                </a:gridCol>
              </a:tblGrid>
              <a:tr h="1075612">
                <a:tc>
                  <a:txBody>
                    <a:bodyPr/>
                    <a:lstStyle/>
                    <a:p>
                      <a:pPr indent="182880" algn="just" rtl="0">
                        <a:spcAft>
                          <a:spcPts val="300"/>
                        </a:spcAft>
                      </a:pPr>
                      <a:r>
                        <a:rPr lang="fr-FR" sz="2800" dirty="0">
                          <a:effectLst/>
                        </a:rPr>
                        <a:t>Désignation </a:t>
                      </a:r>
                      <a:endParaRPr lang="en-US" sz="4000" dirty="0">
                        <a:effectLst/>
                        <a:latin typeface="Times New Roman" panose="02020603050405020304" pitchFamily="18" charset="0"/>
                        <a:ea typeface="Times" panose="02020603050405020304" pitchFamily="18" charset="0"/>
                      </a:endParaRPr>
                    </a:p>
                  </a:txBody>
                  <a:tcPr marL="68580" marR="68580" marT="0" marB="0"/>
                </a:tc>
                <a:tc>
                  <a:txBody>
                    <a:bodyPr/>
                    <a:lstStyle/>
                    <a:p>
                      <a:pPr indent="182880" algn="just" rtl="0">
                        <a:spcAft>
                          <a:spcPts val="300"/>
                        </a:spcAft>
                      </a:pPr>
                      <a:r>
                        <a:rPr lang="fr-FR" sz="2800">
                          <a:effectLst/>
                        </a:rPr>
                        <a:t>Abréviation</a:t>
                      </a:r>
                      <a:endParaRPr lang="en-US" sz="4000">
                        <a:effectLst/>
                        <a:latin typeface="Times New Roman" panose="02020603050405020304" pitchFamily="18" charset="0"/>
                        <a:ea typeface="Times" panose="02020603050405020304" pitchFamily="18" charset="0"/>
                      </a:endParaRPr>
                    </a:p>
                  </a:txBody>
                  <a:tcPr marL="68580" marR="68580" marT="0" marB="0"/>
                </a:tc>
                <a:tc>
                  <a:txBody>
                    <a:bodyPr/>
                    <a:lstStyle/>
                    <a:p>
                      <a:pPr indent="182880" algn="just" rtl="0">
                        <a:spcAft>
                          <a:spcPts val="300"/>
                        </a:spcAft>
                      </a:pPr>
                      <a:r>
                        <a:rPr lang="fr-FR" sz="2800">
                          <a:effectLst/>
                        </a:rPr>
                        <a:t>Fraction de ton</a:t>
                      </a:r>
                      <a:endParaRPr lang="en-US" sz="4000">
                        <a:effectLst/>
                        <a:latin typeface="Times New Roman" panose="02020603050405020304" pitchFamily="18" charset="0"/>
                        <a:ea typeface="Times" panose="02020603050405020304" pitchFamily="18" charset="0"/>
                      </a:endParaRPr>
                    </a:p>
                  </a:txBody>
                  <a:tcPr marL="68580" marR="68580" marT="0" marB="0"/>
                </a:tc>
                <a:tc>
                  <a:txBody>
                    <a:bodyPr/>
                    <a:lstStyle/>
                    <a:p>
                      <a:pPr indent="182880" algn="just" rtl="0">
                        <a:spcAft>
                          <a:spcPts val="300"/>
                        </a:spcAft>
                      </a:pPr>
                      <a:r>
                        <a:rPr lang="fr-FR" sz="2800">
                          <a:effectLst/>
                        </a:rPr>
                        <a:t>Mesure logarithmique en cent</a:t>
                      </a:r>
                      <a:endParaRPr lang="en-US" sz="4000">
                        <a:effectLst/>
                        <a:latin typeface="Times New Roman" panose="02020603050405020304" pitchFamily="18" charset="0"/>
                        <a:ea typeface="Times" panose="02020603050405020304" pitchFamily="18" charset="0"/>
                      </a:endParaRPr>
                    </a:p>
                  </a:txBody>
                  <a:tcPr marL="68580" marR="68580" marT="0" marB="0"/>
                </a:tc>
                <a:extLst>
                  <a:ext uri="{0D108BD9-81ED-4DB2-BD59-A6C34878D82A}">
                    <a16:rowId xmlns:a16="http://schemas.microsoft.com/office/drawing/2014/main" val="1343136692"/>
                  </a:ext>
                </a:extLst>
              </a:tr>
              <a:tr h="616046">
                <a:tc>
                  <a:txBody>
                    <a:bodyPr/>
                    <a:lstStyle/>
                    <a:p>
                      <a:pPr indent="182880" algn="just" rtl="0">
                        <a:spcAft>
                          <a:spcPts val="300"/>
                        </a:spcAft>
                      </a:pPr>
                      <a:r>
                        <a:rPr lang="fr-FR" sz="2800" dirty="0">
                          <a:effectLst/>
                        </a:rPr>
                        <a:t>Seconde minime</a:t>
                      </a:r>
                      <a:endParaRPr lang="en-US" sz="4000" dirty="0">
                        <a:effectLst/>
                        <a:latin typeface="Times New Roman" panose="02020603050405020304" pitchFamily="18" charset="0"/>
                        <a:ea typeface="Times" panose="02020603050405020304" pitchFamily="18" charset="0"/>
                      </a:endParaRPr>
                    </a:p>
                  </a:txBody>
                  <a:tcPr marL="68580" marR="68580" marT="0" marB="0"/>
                </a:tc>
                <a:tc>
                  <a:txBody>
                    <a:bodyPr/>
                    <a:lstStyle/>
                    <a:p>
                      <a:pPr indent="182880" algn="just" rtl="0">
                        <a:spcAft>
                          <a:spcPts val="300"/>
                        </a:spcAft>
                      </a:pPr>
                      <a:r>
                        <a:rPr lang="fr-FR" sz="2800" dirty="0">
                          <a:effectLst/>
                        </a:rPr>
                        <a:t>2</a:t>
                      </a:r>
                      <a:r>
                        <a:rPr lang="fr-FR" sz="2800" baseline="30000" dirty="0">
                          <a:effectLst/>
                        </a:rPr>
                        <a:t>de</a:t>
                      </a:r>
                      <a:r>
                        <a:rPr lang="fr-FR" sz="2800" dirty="0">
                          <a:effectLst/>
                        </a:rPr>
                        <a:t>μ</a:t>
                      </a:r>
                      <a:endParaRPr lang="en-US" sz="4000" dirty="0">
                        <a:effectLst/>
                        <a:latin typeface="Times New Roman" panose="02020603050405020304" pitchFamily="18" charset="0"/>
                        <a:ea typeface="Times" panose="02020603050405020304" pitchFamily="18" charset="0"/>
                      </a:endParaRPr>
                    </a:p>
                  </a:txBody>
                  <a:tcPr marL="68580" marR="68580" marT="0" marB="0"/>
                </a:tc>
                <a:tc>
                  <a:txBody>
                    <a:bodyPr/>
                    <a:lstStyle/>
                    <a:p>
                      <a:pPr indent="182880" algn="just" rtl="0">
                        <a:spcAft>
                          <a:spcPts val="300"/>
                        </a:spcAft>
                      </a:pPr>
                      <a:r>
                        <a:rPr lang="fr-FR" sz="2800" dirty="0">
                          <a:effectLst/>
                        </a:rPr>
                        <a:t>1/3 ton</a:t>
                      </a:r>
                      <a:endParaRPr lang="en-US" sz="4000" dirty="0">
                        <a:effectLst/>
                        <a:latin typeface="Times New Roman" panose="02020603050405020304" pitchFamily="18" charset="0"/>
                        <a:ea typeface="Times" panose="02020603050405020304" pitchFamily="18" charset="0"/>
                      </a:endParaRPr>
                    </a:p>
                  </a:txBody>
                  <a:tcPr marL="68580" marR="68580" marT="0" marB="0"/>
                </a:tc>
                <a:tc>
                  <a:txBody>
                    <a:bodyPr/>
                    <a:lstStyle/>
                    <a:p>
                      <a:pPr indent="182880" algn="just" rtl="0">
                        <a:spcAft>
                          <a:spcPts val="300"/>
                        </a:spcAft>
                      </a:pPr>
                      <a:r>
                        <a:rPr lang="fr-FR" sz="2800">
                          <a:effectLst/>
                        </a:rPr>
                        <a:t>67-75</a:t>
                      </a:r>
                      <a:endParaRPr lang="en-US" sz="4000">
                        <a:effectLst/>
                        <a:latin typeface="Times New Roman" panose="02020603050405020304" pitchFamily="18" charset="0"/>
                        <a:ea typeface="Times" panose="02020603050405020304" pitchFamily="18" charset="0"/>
                      </a:endParaRPr>
                    </a:p>
                  </a:txBody>
                  <a:tcPr marL="68580" marR="68580" marT="0" marB="0"/>
                </a:tc>
                <a:extLst>
                  <a:ext uri="{0D108BD9-81ED-4DB2-BD59-A6C34878D82A}">
                    <a16:rowId xmlns:a16="http://schemas.microsoft.com/office/drawing/2014/main" val="2460071848"/>
                  </a:ext>
                </a:extLst>
              </a:tr>
              <a:tr h="616046">
                <a:tc>
                  <a:txBody>
                    <a:bodyPr/>
                    <a:lstStyle/>
                    <a:p>
                      <a:pPr indent="182880" algn="just" rtl="0">
                        <a:spcAft>
                          <a:spcPts val="300"/>
                        </a:spcAft>
                      </a:pPr>
                      <a:r>
                        <a:rPr lang="fr-FR" sz="2800">
                          <a:effectLst/>
                        </a:rPr>
                        <a:t>Seconde mineure</a:t>
                      </a:r>
                      <a:endParaRPr lang="en-US" sz="4000">
                        <a:effectLst/>
                        <a:latin typeface="Times New Roman" panose="02020603050405020304" pitchFamily="18" charset="0"/>
                        <a:ea typeface="Times" panose="02020603050405020304" pitchFamily="18" charset="0"/>
                      </a:endParaRPr>
                    </a:p>
                  </a:txBody>
                  <a:tcPr marL="68580" marR="68580" marT="0" marB="0"/>
                </a:tc>
                <a:tc>
                  <a:txBody>
                    <a:bodyPr/>
                    <a:lstStyle/>
                    <a:p>
                      <a:pPr indent="182880" algn="just" rtl="0">
                        <a:spcAft>
                          <a:spcPts val="300"/>
                        </a:spcAft>
                      </a:pPr>
                      <a:r>
                        <a:rPr lang="fr-FR" sz="2800" dirty="0">
                          <a:effectLst/>
                        </a:rPr>
                        <a:t>2</a:t>
                      </a:r>
                      <a:r>
                        <a:rPr lang="fr-FR" sz="2800" baseline="30000" dirty="0">
                          <a:effectLst/>
                        </a:rPr>
                        <a:t>de</a:t>
                      </a:r>
                      <a:r>
                        <a:rPr lang="fr-FR" sz="2800" dirty="0">
                          <a:effectLst/>
                        </a:rPr>
                        <a:t>m</a:t>
                      </a:r>
                      <a:endParaRPr lang="en-US" sz="4000" dirty="0">
                        <a:effectLst/>
                        <a:latin typeface="Times New Roman" panose="02020603050405020304" pitchFamily="18" charset="0"/>
                        <a:ea typeface="Times" panose="02020603050405020304" pitchFamily="18" charset="0"/>
                      </a:endParaRPr>
                    </a:p>
                  </a:txBody>
                  <a:tcPr marL="68580" marR="68580" marT="0" marB="0"/>
                </a:tc>
                <a:tc>
                  <a:txBody>
                    <a:bodyPr/>
                    <a:lstStyle/>
                    <a:p>
                      <a:pPr indent="182880" algn="just" rtl="0">
                        <a:spcAft>
                          <a:spcPts val="300"/>
                        </a:spcAft>
                      </a:pPr>
                      <a:r>
                        <a:rPr lang="fr-FR" sz="2800">
                          <a:effectLst/>
                        </a:rPr>
                        <a:t>1/2 ton</a:t>
                      </a:r>
                      <a:endParaRPr lang="en-US" sz="4000">
                        <a:effectLst/>
                        <a:latin typeface="Times New Roman" panose="02020603050405020304" pitchFamily="18" charset="0"/>
                        <a:ea typeface="Times" panose="02020603050405020304" pitchFamily="18" charset="0"/>
                      </a:endParaRPr>
                    </a:p>
                  </a:txBody>
                  <a:tcPr marL="68580" marR="68580" marT="0" marB="0"/>
                </a:tc>
                <a:tc>
                  <a:txBody>
                    <a:bodyPr/>
                    <a:lstStyle/>
                    <a:p>
                      <a:pPr indent="182880" algn="just" rtl="0">
                        <a:spcAft>
                          <a:spcPts val="300"/>
                        </a:spcAft>
                      </a:pPr>
                      <a:r>
                        <a:rPr lang="fr-FR" sz="2800">
                          <a:effectLst/>
                        </a:rPr>
                        <a:t>76-125</a:t>
                      </a:r>
                      <a:endParaRPr lang="en-US" sz="4000">
                        <a:effectLst/>
                        <a:latin typeface="Times New Roman" panose="02020603050405020304" pitchFamily="18" charset="0"/>
                        <a:ea typeface="Times" panose="02020603050405020304" pitchFamily="18" charset="0"/>
                      </a:endParaRPr>
                    </a:p>
                  </a:txBody>
                  <a:tcPr marL="68580" marR="68580" marT="0" marB="0"/>
                </a:tc>
                <a:extLst>
                  <a:ext uri="{0D108BD9-81ED-4DB2-BD59-A6C34878D82A}">
                    <a16:rowId xmlns:a16="http://schemas.microsoft.com/office/drawing/2014/main" val="685683472"/>
                  </a:ext>
                </a:extLst>
              </a:tr>
              <a:tr h="717074">
                <a:tc>
                  <a:txBody>
                    <a:bodyPr/>
                    <a:lstStyle/>
                    <a:p>
                      <a:pPr indent="182880" algn="just" rtl="0">
                        <a:spcAft>
                          <a:spcPts val="300"/>
                        </a:spcAft>
                      </a:pPr>
                      <a:r>
                        <a:rPr lang="fr-FR" sz="2800">
                          <a:effectLst/>
                        </a:rPr>
                        <a:t>Seconde moyenne (neutre)</a:t>
                      </a:r>
                      <a:endParaRPr lang="en-US" sz="4000">
                        <a:effectLst/>
                        <a:latin typeface="Times New Roman" panose="02020603050405020304" pitchFamily="18" charset="0"/>
                        <a:ea typeface="Times" panose="02020603050405020304" pitchFamily="18" charset="0"/>
                      </a:endParaRPr>
                    </a:p>
                  </a:txBody>
                  <a:tcPr marL="68580" marR="68580" marT="0" marB="0"/>
                </a:tc>
                <a:tc>
                  <a:txBody>
                    <a:bodyPr/>
                    <a:lstStyle/>
                    <a:p>
                      <a:pPr indent="182880" algn="just" rtl="0">
                        <a:spcAft>
                          <a:spcPts val="300"/>
                        </a:spcAft>
                      </a:pPr>
                      <a:r>
                        <a:rPr lang="fr-FR" sz="2800" dirty="0">
                          <a:effectLst/>
                        </a:rPr>
                        <a:t>2</a:t>
                      </a:r>
                      <a:r>
                        <a:rPr lang="fr-FR" sz="2800" baseline="30000" dirty="0">
                          <a:effectLst/>
                        </a:rPr>
                        <a:t>de</a:t>
                      </a:r>
                      <a:r>
                        <a:rPr lang="fr-FR" sz="2800" dirty="0">
                          <a:effectLst/>
                        </a:rPr>
                        <a:t>n</a:t>
                      </a:r>
                      <a:endParaRPr lang="en-US" sz="4000" dirty="0">
                        <a:effectLst/>
                        <a:latin typeface="Times New Roman" panose="02020603050405020304" pitchFamily="18" charset="0"/>
                        <a:ea typeface="Times" panose="02020603050405020304" pitchFamily="18" charset="0"/>
                      </a:endParaRPr>
                    </a:p>
                  </a:txBody>
                  <a:tcPr marL="68580" marR="68580" marT="0" marB="0"/>
                </a:tc>
                <a:tc>
                  <a:txBody>
                    <a:bodyPr/>
                    <a:lstStyle/>
                    <a:p>
                      <a:pPr indent="182880" algn="just" rtl="0">
                        <a:spcAft>
                          <a:spcPts val="300"/>
                        </a:spcAft>
                      </a:pPr>
                      <a:r>
                        <a:rPr lang="fr-FR" sz="2800">
                          <a:effectLst/>
                        </a:rPr>
                        <a:t>3/4 ton</a:t>
                      </a:r>
                      <a:endParaRPr lang="en-US" sz="4000">
                        <a:effectLst/>
                        <a:latin typeface="Times New Roman" panose="02020603050405020304" pitchFamily="18" charset="0"/>
                        <a:ea typeface="Times" panose="02020603050405020304" pitchFamily="18" charset="0"/>
                      </a:endParaRPr>
                    </a:p>
                  </a:txBody>
                  <a:tcPr marL="68580" marR="68580" marT="0" marB="0"/>
                </a:tc>
                <a:tc>
                  <a:txBody>
                    <a:bodyPr/>
                    <a:lstStyle/>
                    <a:p>
                      <a:pPr indent="182880" algn="just" rtl="0">
                        <a:spcAft>
                          <a:spcPts val="300"/>
                        </a:spcAft>
                      </a:pPr>
                      <a:r>
                        <a:rPr lang="fr-FR" sz="2800">
                          <a:effectLst/>
                        </a:rPr>
                        <a:t>126-175</a:t>
                      </a:r>
                      <a:endParaRPr lang="en-US" sz="4000">
                        <a:effectLst/>
                        <a:latin typeface="Times New Roman" panose="02020603050405020304" pitchFamily="18" charset="0"/>
                        <a:ea typeface="Times" panose="02020603050405020304" pitchFamily="18" charset="0"/>
                      </a:endParaRPr>
                    </a:p>
                  </a:txBody>
                  <a:tcPr marL="68580" marR="68580" marT="0" marB="0"/>
                </a:tc>
                <a:extLst>
                  <a:ext uri="{0D108BD9-81ED-4DB2-BD59-A6C34878D82A}">
                    <a16:rowId xmlns:a16="http://schemas.microsoft.com/office/drawing/2014/main" val="1066044136"/>
                  </a:ext>
                </a:extLst>
              </a:tr>
              <a:tr h="616046">
                <a:tc>
                  <a:txBody>
                    <a:bodyPr/>
                    <a:lstStyle/>
                    <a:p>
                      <a:pPr indent="182880" algn="just" rtl="0">
                        <a:spcAft>
                          <a:spcPts val="300"/>
                        </a:spcAft>
                      </a:pPr>
                      <a:r>
                        <a:rPr lang="fr-FR" sz="2800">
                          <a:effectLst/>
                        </a:rPr>
                        <a:t>Seconde majeure</a:t>
                      </a:r>
                      <a:endParaRPr lang="en-US" sz="4000">
                        <a:effectLst/>
                        <a:latin typeface="Times New Roman" panose="02020603050405020304" pitchFamily="18" charset="0"/>
                        <a:ea typeface="Times" panose="02020603050405020304" pitchFamily="18" charset="0"/>
                      </a:endParaRPr>
                    </a:p>
                  </a:txBody>
                  <a:tcPr marL="68580" marR="68580" marT="0" marB="0"/>
                </a:tc>
                <a:tc>
                  <a:txBody>
                    <a:bodyPr/>
                    <a:lstStyle/>
                    <a:p>
                      <a:pPr indent="182880" algn="just" rtl="0">
                        <a:spcAft>
                          <a:spcPts val="300"/>
                        </a:spcAft>
                      </a:pPr>
                      <a:r>
                        <a:rPr lang="fr-FR" sz="2800">
                          <a:effectLst/>
                        </a:rPr>
                        <a:t>2</a:t>
                      </a:r>
                      <a:r>
                        <a:rPr lang="fr-FR" sz="2800" baseline="30000">
                          <a:effectLst/>
                        </a:rPr>
                        <a:t>de</a:t>
                      </a:r>
                      <a:r>
                        <a:rPr lang="fr-FR" sz="2800">
                          <a:effectLst/>
                        </a:rPr>
                        <a:t>M</a:t>
                      </a:r>
                      <a:endParaRPr lang="en-US" sz="4000">
                        <a:effectLst/>
                        <a:latin typeface="Times New Roman" panose="02020603050405020304" pitchFamily="18" charset="0"/>
                        <a:ea typeface="Times" panose="02020603050405020304" pitchFamily="18" charset="0"/>
                      </a:endParaRPr>
                    </a:p>
                  </a:txBody>
                  <a:tcPr marL="68580" marR="68580" marT="0" marB="0"/>
                </a:tc>
                <a:tc>
                  <a:txBody>
                    <a:bodyPr/>
                    <a:lstStyle/>
                    <a:p>
                      <a:pPr indent="182880" algn="just" rtl="0">
                        <a:spcAft>
                          <a:spcPts val="300"/>
                        </a:spcAft>
                      </a:pPr>
                      <a:r>
                        <a:rPr lang="fr-FR" sz="2800" dirty="0">
                          <a:effectLst/>
                        </a:rPr>
                        <a:t>1 ton</a:t>
                      </a:r>
                      <a:endParaRPr lang="en-US" sz="4000" dirty="0">
                        <a:effectLst/>
                        <a:latin typeface="Times New Roman" panose="02020603050405020304" pitchFamily="18" charset="0"/>
                        <a:ea typeface="Times" panose="02020603050405020304" pitchFamily="18" charset="0"/>
                      </a:endParaRPr>
                    </a:p>
                  </a:txBody>
                  <a:tcPr marL="68580" marR="68580" marT="0" marB="0"/>
                </a:tc>
                <a:tc>
                  <a:txBody>
                    <a:bodyPr/>
                    <a:lstStyle/>
                    <a:p>
                      <a:pPr indent="182880" algn="just" rtl="0">
                        <a:spcAft>
                          <a:spcPts val="300"/>
                        </a:spcAft>
                      </a:pPr>
                      <a:r>
                        <a:rPr lang="fr-FR" sz="2800">
                          <a:effectLst/>
                        </a:rPr>
                        <a:t>176-225</a:t>
                      </a:r>
                      <a:endParaRPr lang="en-US" sz="4000">
                        <a:effectLst/>
                        <a:latin typeface="Times New Roman" panose="02020603050405020304" pitchFamily="18" charset="0"/>
                        <a:ea typeface="Times" panose="02020603050405020304" pitchFamily="18" charset="0"/>
                      </a:endParaRPr>
                    </a:p>
                  </a:txBody>
                  <a:tcPr marL="68580" marR="68580" marT="0" marB="0"/>
                </a:tc>
                <a:extLst>
                  <a:ext uri="{0D108BD9-81ED-4DB2-BD59-A6C34878D82A}">
                    <a16:rowId xmlns:a16="http://schemas.microsoft.com/office/drawing/2014/main" val="1361612363"/>
                  </a:ext>
                </a:extLst>
              </a:tr>
              <a:tr h="616046">
                <a:tc>
                  <a:txBody>
                    <a:bodyPr/>
                    <a:lstStyle/>
                    <a:p>
                      <a:pPr indent="182880" algn="just" rtl="0">
                        <a:spcAft>
                          <a:spcPts val="300"/>
                        </a:spcAft>
                      </a:pPr>
                      <a:r>
                        <a:rPr lang="fr-FR" sz="2800">
                          <a:effectLst/>
                        </a:rPr>
                        <a:t>Seconde maxime</a:t>
                      </a:r>
                      <a:endParaRPr lang="en-US" sz="4000">
                        <a:effectLst/>
                        <a:latin typeface="Times New Roman" panose="02020603050405020304" pitchFamily="18" charset="0"/>
                        <a:ea typeface="Times" panose="02020603050405020304" pitchFamily="18" charset="0"/>
                      </a:endParaRPr>
                    </a:p>
                  </a:txBody>
                  <a:tcPr marL="68580" marR="68580" marT="0" marB="0"/>
                </a:tc>
                <a:tc>
                  <a:txBody>
                    <a:bodyPr/>
                    <a:lstStyle/>
                    <a:p>
                      <a:pPr indent="182880" algn="just" rtl="0">
                        <a:spcAft>
                          <a:spcPts val="300"/>
                        </a:spcAft>
                      </a:pPr>
                      <a:r>
                        <a:rPr lang="fr-FR" sz="2800">
                          <a:effectLst/>
                        </a:rPr>
                        <a:t>2</a:t>
                      </a:r>
                      <a:r>
                        <a:rPr lang="fr-FR" sz="2800" baseline="30000">
                          <a:effectLst/>
                        </a:rPr>
                        <a:t>de</a:t>
                      </a:r>
                      <a:r>
                        <a:rPr lang="fr-FR" sz="2800">
                          <a:effectLst/>
                        </a:rPr>
                        <a:t>X</a:t>
                      </a:r>
                      <a:endParaRPr lang="en-US" sz="4000">
                        <a:effectLst/>
                        <a:latin typeface="Times New Roman" panose="02020603050405020304" pitchFamily="18" charset="0"/>
                        <a:ea typeface="Times" panose="02020603050405020304" pitchFamily="18" charset="0"/>
                      </a:endParaRPr>
                    </a:p>
                  </a:txBody>
                  <a:tcPr marL="68580" marR="68580" marT="0" marB="0"/>
                </a:tc>
                <a:tc>
                  <a:txBody>
                    <a:bodyPr/>
                    <a:lstStyle/>
                    <a:p>
                      <a:pPr indent="182880" algn="just" rtl="0">
                        <a:spcAft>
                          <a:spcPts val="300"/>
                        </a:spcAft>
                      </a:pPr>
                      <a:r>
                        <a:rPr lang="fr-FR" sz="2800" dirty="0">
                          <a:effectLst/>
                        </a:rPr>
                        <a:t>5/4 ton</a:t>
                      </a:r>
                      <a:endParaRPr lang="en-US" sz="4000" dirty="0">
                        <a:effectLst/>
                        <a:latin typeface="Times New Roman" panose="02020603050405020304" pitchFamily="18" charset="0"/>
                        <a:ea typeface="Times" panose="02020603050405020304" pitchFamily="18" charset="0"/>
                      </a:endParaRPr>
                    </a:p>
                  </a:txBody>
                  <a:tcPr marL="68580" marR="68580" marT="0" marB="0"/>
                </a:tc>
                <a:tc>
                  <a:txBody>
                    <a:bodyPr/>
                    <a:lstStyle/>
                    <a:p>
                      <a:pPr indent="182880" algn="just" rtl="0">
                        <a:spcAft>
                          <a:spcPts val="300"/>
                        </a:spcAft>
                      </a:pPr>
                      <a:r>
                        <a:rPr lang="fr-FR" sz="2800" dirty="0">
                          <a:effectLst/>
                        </a:rPr>
                        <a:t>226-275</a:t>
                      </a:r>
                      <a:endParaRPr lang="en-US" sz="4000" dirty="0">
                        <a:effectLst/>
                        <a:latin typeface="Times New Roman" panose="02020603050405020304" pitchFamily="18" charset="0"/>
                        <a:ea typeface="Times" panose="02020603050405020304" pitchFamily="18" charset="0"/>
                      </a:endParaRPr>
                    </a:p>
                  </a:txBody>
                  <a:tcPr marL="68580" marR="68580" marT="0" marB="0"/>
                </a:tc>
                <a:extLst>
                  <a:ext uri="{0D108BD9-81ED-4DB2-BD59-A6C34878D82A}">
                    <a16:rowId xmlns:a16="http://schemas.microsoft.com/office/drawing/2014/main" val="2259930152"/>
                  </a:ext>
                </a:extLst>
              </a:tr>
              <a:tr h="672937">
                <a:tc>
                  <a:txBody>
                    <a:bodyPr/>
                    <a:lstStyle/>
                    <a:p>
                      <a:pPr indent="182880" algn="just" rtl="0">
                        <a:spcAft>
                          <a:spcPts val="300"/>
                        </a:spcAft>
                      </a:pPr>
                      <a:r>
                        <a:rPr lang="fr-FR" sz="2800">
                          <a:effectLst/>
                        </a:rPr>
                        <a:t>Seconde augmentée</a:t>
                      </a:r>
                      <a:endParaRPr lang="en-US" sz="4000">
                        <a:effectLst/>
                        <a:latin typeface="Times New Roman" panose="02020603050405020304" pitchFamily="18" charset="0"/>
                        <a:ea typeface="Times" panose="02020603050405020304" pitchFamily="18" charset="0"/>
                      </a:endParaRPr>
                    </a:p>
                  </a:txBody>
                  <a:tcPr marL="68580" marR="68580" marT="0" marB="0"/>
                </a:tc>
                <a:tc>
                  <a:txBody>
                    <a:bodyPr/>
                    <a:lstStyle/>
                    <a:p>
                      <a:pPr indent="182880" algn="just" rtl="0">
                        <a:spcAft>
                          <a:spcPts val="300"/>
                        </a:spcAft>
                      </a:pPr>
                      <a:r>
                        <a:rPr lang="fr-FR" sz="2800">
                          <a:effectLst/>
                        </a:rPr>
                        <a:t>2</a:t>
                      </a:r>
                      <a:r>
                        <a:rPr lang="fr-FR" sz="2800" baseline="30000">
                          <a:effectLst/>
                        </a:rPr>
                        <a:t>de</a:t>
                      </a:r>
                      <a:r>
                        <a:rPr lang="fr-FR" sz="2800">
                          <a:effectLst/>
                        </a:rPr>
                        <a:t>A</a:t>
                      </a:r>
                      <a:endParaRPr lang="en-US" sz="4000">
                        <a:effectLst/>
                        <a:latin typeface="Times New Roman" panose="02020603050405020304" pitchFamily="18" charset="0"/>
                        <a:ea typeface="Times" panose="02020603050405020304" pitchFamily="18" charset="0"/>
                      </a:endParaRPr>
                    </a:p>
                  </a:txBody>
                  <a:tcPr marL="68580" marR="68580" marT="0" marB="0"/>
                </a:tc>
                <a:tc>
                  <a:txBody>
                    <a:bodyPr/>
                    <a:lstStyle/>
                    <a:p>
                      <a:pPr indent="182880" algn="just" rtl="0">
                        <a:spcAft>
                          <a:spcPts val="300"/>
                        </a:spcAft>
                      </a:pPr>
                      <a:r>
                        <a:rPr lang="fr-FR" sz="2800">
                          <a:effectLst/>
                        </a:rPr>
                        <a:t>3/2 ton</a:t>
                      </a:r>
                      <a:endParaRPr lang="en-US" sz="4000">
                        <a:effectLst/>
                        <a:latin typeface="Times New Roman" panose="02020603050405020304" pitchFamily="18" charset="0"/>
                        <a:ea typeface="Times" panose="02020603050405020304" pitchFamily="18" charset="0"/>
                      </a:endParaRPr>
                    </a:p>
                  </a:txBody>
                  <a:tcPr marL="68580" marR="68580" marT="0" marB="0"/>
                </a:tc>
                <a:tc>
                  <a:txBody>
                    <a:bodyPr/>
                    <a:lstStyle/>
                    <a:p>
                      <a:pPr indent="182880" algn="just" rtl="0">
                        <a:spcAft>
                          <a:spcPts val="300"/>
                        </a:spcAft>
                      </a:pPr>
                      <a:r>
                        <a:rPr lang="fr-FR" sz="2800" dirty="0">
                          <a:effectLst/>
                        </a:rPr>
                        <a:t>276-325</a:t>
                      </a:r>
                      <a:endParaRPr lang="en-US" sz="4000" dirty="0">
                        <a:effectLst/>
                        <a:latin typeface="Times New Roman" panose="02020603050405020304" pitchFamily="18" charset="0"/>
                        <a:ea typeface="Times" panose="02020603050405020304" pitchFamily="18" charset="0"/>
                      </a:endParaRPr>
                    </a:p>
                  </a:txBody>
                  <a:tcPr marL="68580" marR="68580" marT="0" marB="0"/>
                </a:tc>
                <a:extLst>
                  <a:ext uri="{0D108BD9-81ED-4DB2-BD59-A6C34878D82A}">
                    <a16:rowId xmlns:a16="http://schemas.microsoft.com/office/drawing/2014/main" val="963433272"/>
                  </a:ext>
                </a:extLst>
              </a:tr>
            </a:tbl>
          </a:graphicData>
        </a:graphic>
      </p:graphicFrame>
    </p:spTree>
    <p:extLst>
      <p:ext uri="{BB962C8B-B14F-4D97-AF65-F5344CB8AC3E}">
        <p14:creationId xmlns:p14="http://schemas.microsoft.com/office/powerpoint/2010/main" val="4058759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3600" dirty="0"/>
              <a:t>Système phonologique modal</a:t>
            </a:r>
            <a:endParaRPr lang="en-US" sz="3600"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fontScale="85000" lnSpcReduction="20000"/>
          </a:bodyPr>
          <a:lstStyle/>
          <a:p>
            <a:r>
              <a:rPr lang="fr-FR" dirty="0"/>
              <a:t>La définition des modes réfère ici à une relecture grammaticale générative de la caractérisation quaternaire de la modalité établie par </a:t>
            </a:r>
            <a:r>
              <a:rPr lang="fr-FR" dirty="0" err="1"/>
              <a:t>Tran</a:t>
            </a:r>
            <a:r>
              <a:rPr lang="fr-FR" dirty="0"/>
              <a:t> Van </a:t>
            </a:r>
            <a:r>
              <a:rPr lang="fr-FR" dirty="0" err="1"/>
              <a:t>Khé</a:t>
            </a:r>
            <a:r>
              <a:rPr lang="fr-FR" dirty="0"/>
              <a:t> (1968). </a:t>
            </a:r>
            <a:endParaRPr lang="en-US" dirty="0"/>
          </a:p>
          <a:p>
            <a:r>
              <a:rPr lang="fr-FR" dirty="0"/>
              <a:t>Celle-ci décline l’analyse d’une monodie associée à un mode donné en quatre niveaux critériés. Ceux-ci sont </a:t>
            </a:r>
            <a:endParaRPr lang="en-US" dirty="0"/>
          </a:p>
          <a:p>
            <a:pPr marL="514350" lvl="0" indent="-514350">
              <a:buFont typeface="+mj-lt"/>
              <a:buAutoNum type="arabicPeriod"/>
            </a:pPr>
            <a:r>
              <a:rPr lang="fr-FR" dirty="0"/>
              <a:t>d’ordre </a:t>
            </a:r>
            <a:r>
              <a:rPr lang="fr-FR" i="1" dirty="0"/>
              <a:t>structural</a:t>
            </a:r>
            <a:r>
              <a:rPr lang="fr-FR" dirty="0"/>
              <a:t> scalaire : « une échelle modale déterminée, avec une structure particulière » ; </a:t>
            </a:r>
            <a:endParaRPr lang="en-US" dirty="0"/>
          </a:p>
          <a:p>
            <a:pPr marL="514350" lvl="0" indent="-514350">
              <a:buFont typeface="+mj-lt"/>
              <a:buAutoNum type="arabicPeriod"/>
            </a:pPr>
            <a:r>
              <a:rPr lang="fr-FR" dirty="0"/>
              <a:t>d’ordre hiérarchique </a:t>
            </a:r>
            <a:r>
              <a:rPr lang="fr-FR" i="1" dirty="0"/>
              <a:t>structural</a:t>
            </a:r>
            <a:r>
              <a:rPr lang="fr-FR" dirty="0"/>
              <a:t> polaire</a:t>
            </a:r>
            <a:r>
              <a:rPr lang="fr-FR" i="1" dirty="0"/>
              <a:t> </a:t>
            </a:r>
            <a:r>
              <a:rPr lang="fr-FR" dirty="0"/>
              <a:t>: « hiérarchie entre les degrés de l’échelle » ;</a:t>
            </a:r>
            <a:endParaRPr lang="en-US" dirty="0"/>
          </a:p>
          <a:p>
            <a:pPr marL="514350" lvl="0" indent="-514350">
              <a:buFont typeface="+mj-lt"/>
              <a:buAutoNum type="arabicPeriod"/>
            </a:pPr>
            <a:r>
              <a:rPr lang="fr-FR" dirty="0"/>
              <a:t>d’ordre </a:t>
            </a:r>
            <a:r>
              <a:rPr lang="fr-FR" i="1" dirty="0"/>
              <a:t>dynamique</a:t>
            </a:r>
            <a:r>
              <a:rPr lang="fr-FR" dirty="0"/>
              <a:t> formulaire : « une formule mélodique caractéristique » ;</a:t>
            </a:r>
            <a:endParaRPr lang="en-US" dirty="0"/>
          </a:p>
          <a:p>
            <a:pPr marL="514350" lvl="0" indent="-514350">
              <a:buFont typeface="+mj-lt"/>
              <a:buAutoNum type="arabicPeriod"/>
            </a:pPr>
            <a:r>
              <a:rPr lang="fr-FR" dirty="0"/>
              <a:t>d’ordre </a:t>
            </a:r>
            <a:r>
              <a:rPr lang="fr-FR" i="1" dirty="0"/>
              <a:t>esthésique</a:t>
            </a:r>
            <a:r>
              <a:rPr lang="fr-FR" dirty="0"/>
              <a:t> perceptif (cognitif/affectif), ou sémiotique/sémantique, pour le quatrième : « un sentiment modal (</a:t>
            </a:r>
            <a:r>
              <a:rPr lang="fr-FR" i="1" dirty="0"/>
              <a:t>ethos</a:t>
            </a:r>
            <a:r>
              <a:rPr lang="fr-FR" dirty="0"/>
              <a:t>) ».</a:t>
            </a:r>
          </a:p>
          <a:p>
            <a:pPr marL="0" indent="0">
              <a:buNone/>
            </a:pPr>
            <a:r>
              <a:rPr lang="en-US" u="sng">
                <a:hlinkClick r:id="rId2"/>
              </a:rPr>
              <a:t>https://youtu.be/V3oBCruxrms</a:t>
            </a:r>
            <a:endParaRPr lang="en-US"/>
          </a:p>
          <a:p>
            <a:pPr marL="514350" lvl="0" indent="-514350">
              <a:buFont typeface="+mj-lt"/>
              <a:buAutoNum type="arabicPeriod"/>
            </a:pPr>
            <a:endParaRPr lang="en-US" dirty="0"/>
          </a:p>
        </p:txBody>
      </p:sp>
    </p:spTree>
    <p:extLst>
      <p:ext uri="{BB962C8B-B14F-4D97-AF65-F5344CB8AC3E}">
        <p14:creationId xmlns:p14="http://schemas.microsoft.com/office/powerpoint/2010/main" val="176448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3600" dirty="0"/>
              <a:t>Système phonologique modal</a:t>
            </a:r>
            <a:endParaRPr lang="en-US" sz="3600"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fontScale="70000" lnSpcReduction="20000"/>
          </a:bodyPr>
          <a:lstStyle/>
          <a:p>
            <a:r>
              <a:rPr lang="fr-FR" dirty="0"/>
              <a:t>Cependant, la sémiotique modale propose une relecture grammaticale générative de cette quadripartition, dans la mesure </a:t>
            </a:r>
            <a:endParaRPr lang="en-US" dirty="0"/>
          </a:p>
          <a:p>
            <a:pPr marL="514350" lvl="0" indent="-514350">
              <a:buFont typeface="+mj-lt"/>
              <a:buAutoNum type="arabicPeriod"/>
            </a:pPr>
            <a:r>
              <a:rPr lang="fr-FR" dirty="0"/>
              <a:t>où son premier point relève d’une description </a:t>
            </a:r>
            <a:r>
              <a:rPr lang="fr-FR" i="1" dirty="0"/>
              <a:t>phonologique mélodique </a:t>
            </a:r>
            <a:r>
              <a:rPr lang="fr-FR" dirty="0"/>
              <a:t>structurale : la modalité scalaire ;</a:t>
            </a:r>
            <a:endParaRPr lang="en-US" dirty="0"/>
          </a:p>
          <a:p>
            <a:pPr marL="514350" lvl="0" indent="-514350">
              <a:buFont typeface="+mj-lt"/>
              <a:buAutoNum type="arabicPeriod"/>
            </a:pPr>
            <a:r>
              <a:rPr lang="fr-FR" dirty="0"/>
              <a:t>où son deuxième point sert de base à l’établissement d’une caractérisation </a:t>
            </a:r>
            <a:r>
              <a:rPr lang="fr-FR" i="1" dirty="0"/>
              <a:t>phonologique modale</a:t>
            </a:r>
            <a:r>
              <a:rPr lang="fr-FR" dirty="0"/>
              <a:t> hiérarchisée, générative et sous-jacente : la modalité polaire/focale/nucléaire ;</a:t>
            </a:r>
            <a:endParaRPr lang="en-US" dirty="0"/>
          </a:p>
          <a:p>
            <a:pPr marL="514350" lvl="0" indent="-514350">
              <a:buFont typeface="+mj-lt"/>
              <a:buAutoNum type="arabicPeriod"/>
            </a:pPr>
            <a:r>
              <a:rPr lang="fr-FR" dirty="0"/>
              <a:t>où son troisième point correspond à la réalisation monodique modale de la SOF, ou ligne mélodique </a:t>
            </a:r>
            <a:r>
              <a:rPr lang="fr-FR" i="1" dirty="0">
                <a:sym typeface="Symbol" panose="05050102010706020507" pitchFamily="18" charset="2"/>
              </a:rPr>
              <a:t></a:t>
            </a:r>
            <a:r>
              <a:rPr lang="fr-FR" dirty="0"/>
              <a:t> à partir de laquelle s’élabore la composition morphosyntaxique de la monodie : la modalité formulaire ;</a:t>
            </a:r>
            <a:endParaRPr lang="en-US" dirty="0"/>
          </a:p>
          <a:p>
            <a:pPr marL="514350" lvl="0" indent="-514350">
              <a:buFont typeface="+mj-lt"/>
              <a:buAutoNum type="arabicPeriod"/>
            </a:pPr>
            <a:r>
              <a:rPr lang="fr-FR" dirty="0"/>
              <a:t>où son quatrième point est d’ordre sémiosique : la modalité esthésique.</a:t>
            </a:r>
            <a:endParaRPr lang="en-US" dirty="0"/>
          </a:p>
          <a:p>
            <a:r>
              <a:rPr lang="fr-FR" dirty="0"/>
              <a:t>Pour une tradition donnée, voire pour le groupe </a:t>
            </a:r>
            <a:r>
              <a:rPr lang="fr-FR" i="1" dirty="0"/>
              <a:t>T,</a:t>
            </a:r>
            <a:r>
              <a:rPr lang="fr-FR" dirty="0"/>
              <a:t> la modalité scalaire relève d’une description phonétique et phonologique mélodique et réfère à un système </a:t>
            </a:r>
            <a:r>
              <a:rPr lang="fr-FR" i="1" dirty="0"/>
              <a:t>transmodal </a:t>
            </a:r>
            <a:r>
              <a:rPr lang="fr-FR" dirty="0"/>
              <a:t>de hauteurs, par rapport auquel se déterminent des échelles phonologiques mélodiques, compatibles avec des variations allophoniques de surface, et des noyaux phonologiques génératifs modaux, ainsi que des vecteurs sémiophoniques morphosyntaxiques modaux sous-jacents. </a:t>
            </a:r>
            <a:endParaRPr lang="en-US" dirty="0"/>
          </a:p>
        </p:txBody>
      </p:sp>
    </p:spTree>
    <p:extLst>
      <p:ext uri="{BB962C8B-B14F-4D97-AF65-F5344CB8AC3E}">
        <p14:creationId xmlns:p14="http://schemas.microsoft.com/office/powerpoint/2010/main" val="379347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3855-B934-45A8-87D0-4A651AC25001}"/>
              </a:ext>
            </a:extLst>
          </p:cNvPr>
          <p:cNvSpPr>
            <a:spLocks noGrp="1"/>
          </p:cNvSpPr>
          <p:nvPr>
            <p:ph type="title"/>
          </p:nvPr>
        </p:nvSpPr>
        <p:spPr/>
        <p:txBody>
          <a:bodyPr>
            <a:noAutofit/>
          </a:bodyPr>
          <a:lstStyle/>
          <a:p>
            <a:r>
              <a:rPr lang="fr-FR" sz="3200" b="1" dirty="0"/>
              <a:t>Typologie des échelles modales</a:t>
            </a:r>
            <a:endParaRPr lang="en-US" sz="3200" b="1" dirty="0"/>
          </a:p>
        </p:txBody>
      </p:sp>
      <p:sp>
        <p:nvSpPr>
          <p:cNvPr id="5" name="Content Placeholder 4">
            <a:extLst>
              <a:ext uri="{FF2B5EF4-FFF2-40B4-BE49-F238E27FC236}">
                <a16:creationId xmlns:a16="http://schemas.microsoft.com/office/drawing/2014/main" id="{B882A750-D320-44FE-BF8A-259F883D0FF7}"/>
              </a:ext>
            </a:extLst>
          </p:cNvPr>
          <p:cNvSpPr>
            <a:spLocks noGrp="1"/>
          </p:cNvSpPr>
          <p:nvPr>
            <p:ph idx="1"/>
          </p:nvPr>
        </p:nvSpPr>
        <p:spPr/>
        <p:txBody>
          <a:bodyPr>
            <a:normAutofit fontScale="85000" lnSpcReduction="20000"/>
          </a:bodyPr>
          <a:lstStyle/>
          <a:p>
            <a:r>
              <a:rPr lang="fr-FR" dirty="0"/>
              <a:t>La typologie des échelles mélodiques commence historiquement avec les dénominations proposées par les théoriciens hellènes pour qualifier les tétracordes résultant de la division de la quarte juste en quatre degrés conjoints séparés par trois intervalles de seconde. </a:t>
            </a:r>
            <a:endParaRPr lang="en-US" dirty="0"/>
          </a:p>
          <a:p>
            <a:r>
              <a:rPr lang="fr-FR" dirty="0"/>
              <a:t>La première typologie systématique des tétracordes est celle que propose Aristoxène de Tarente en termes de genres (</a:t>
            </a:r>
            <a:r>
              <a:rPr lang="fr-FR" i="1" dirty="0" err="1"/>
              <a:t>γένη</a:t>
            </a:r>
            <a:r>
              <a:rPr lang="fr-FR" dirty="0"/>
              <a:t>) </a:t>
            </a:r>
            <a:r>
              <a:rPr lang="fr-FR" dirty="0" err="1"/>
              <a:t>tétracordaux</a:t>
            </a:r>
            <a:r>
              <a:rPr lang="fr-FR" dirty="0"/>
              <a:t> dans ses </a:t>
            </a:r>
            <a:r>
              <a:rPr lang="fr-FR" i="1" dirty="0"/>
              <a:t>Éléments harmoniques</a:t>
            </a:r>
            <a:r>
              <a:rPr lang="fr-FR" dirty="0"/>
              <a:t>. </a:t>
            </a:r>
          </a:p>
          <a:p>
            <a:r>
              <a:rPr lang="fr-FR" dirty="0"/>
              <a:t>Cette typologie correspond à une catégorisation de l’assemblage des trois intervalles de seconde pouvant diviser la quarte juste. </a:t>
            </a:r>
          </a:p>
          <a:p>
            <a:r>
              <a:rPr lang="fr-FR" dirty="0"/>
              <a:t>Celle-ci repose sur la notion de </a:t>
            </a:r>
            <a:r>
              <a:rPr lang="fr-FR" i="1" dirty="0" err="1"/>
              <a:t>pycnon</a:t>
            </a:r>
            <a:r>
              <a:rPr lang="fr-FR" dirty="0"/>
              <a:t>, ou ensemble de deux intervalles dont la somme est plus petite que l’intervalle restant. </a:t>
            </a:r>
          </a:p>
          <a:p>
            <a:r>
              <a:rPr lang="fr-FR" dirty="0"/>
              <a:t>En fonction de l’existence ou non d’un </a:t>
            </a:r>
            <a:r>
              <a:rPr lang="fr-FR" i="1" dirty="0" err="1"/>
              <a:t>pycnon</a:t>
            </a:r>
            <a:r>
              <a:rPr lang="fr-FR" dirty="0"/>
              <a:t>, sont distinguées deux catégories de genres, celle des genres dits </a:t>
            </a:r>
            <a:r>
              <a:rPr lang="fr-FR" i="1" dirty="0" err="1"/>
              <a:t>pycnés</a:t>
            </a:r>
            <a:r>
              <a:rPr lang="fr-FR" dirty="0"/>
              <a:t> et celle des genres dits non-</a:t>
            </a:r>
            <a:r>
              <a:rPr lang="fr-FR" i="1" dirty="0" err="1"/>
              <a:t>pycnés</a:t>
            </a:r>
            <a:r>
              <a:rPr lang="fr-FR" dirty="0"/>
              <a:t>. </a:t>
            </a:r>
          </a:p>
        </p:txBody>
      </p:sp>
    </p:spTree>
    <p:extLst>
      <p:ext uri="{BB962C8B-B14F-4D97-AF65-F5344CB8AC3E}">
        <p14:creationId xmlns:p14="http://schemas.microsoft.com/office/powerpoint/2010/main" val="199941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3855-B934-45A8-87D0-4A651AC25001}"/>
              </a:ext>
            </a:extLst>
          </p:cNvPr>
          <p:cNvSpPr>
            <a:spLocks noGrp="1"/>
          </p:cNvSpPr>
          <p:nvPr>
            <p:ph type="title"/>
          </p:nvPr>
        </p:nvSpPr>
        <p:spPr>
          <a:xfrm>
            <a:off x="838200" y="-376993"/>
            <a:ext cx="10515600" cy="1325563"/>
          </a:xfrm>
        </p:spPr>
        <p:txBody>
          <a:bodyPr>
            <a:noAutofit/>
          </a:bodyPr>
          <a:lstStyle/>
          <a:p>
            <a:r>
              <a:rPr lang="fr-FR" sz="3200" b="1" dirty="0"/>
              <a:t>Typologie des échelles modales</a:t>
            </a:r>
            <a:endParaRPr lang="en-US" sz="3200" b="1" dirty="0"/>
          </a:p>
        </p:txBody>
      </p:sp>
      <p:pic>
        <p:nvPicPr>
          <p:cNvPr id="7" name="Picture 6">
            <a:extLst>
              <a:ext uri="{FF2B5EF4-FFF2-40B4-BE49-F238E27FC236}">
                <a16:creationId xmlns:a16="http://schemas.microsoft.com/office/drawing/2014/main" id="{594F43F9-D26A-44EF-82C9-F3256FB6E7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56" y="719269"/>
            <a:ext cx="12149743" cy="6149136"/>
          </a:xfrm>
          <a:prstGeom prst="rect">
            <a:avLst/>
          </a:prstGeom>
        </p:spPr>
      </p:pic>
    </p:spTree>
    <p:extLst>
      <p:ext uri="{BB962C8B-B14F-4D97-AF65-F5344CB8AC3E}">
        <p14:creationId xmlns:p14="http://schemas.microsoft.com/office/powerpoint/2010/main" val="906030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3855-B934-45A8-87D0-4A651AC25001}"/>
              </a:ext>
            </a:extLst>
          </p:cNvPr>
          <p:cNvSpPr>
            <a:spLocks noGrp="1"/>
          </p:cNvSpPr>
          <p:nvPr>
            <p:ph type="title"/>
          </p:nvPr>
        </p:nvSpPr>
        <p:spPr/>
        <p:txBody>
          <a:bodyPr>
            <a:noAutofit/>
          </a:bodyPr>
          <a:lstStyle/>
          <a:p>
            <a:r>
              <a:rPr lang="fr-FR" sz="3200" b="1" dirty="0"/>
              <a:t>Typologie des échelles modales dans la théorie d’Aristoxène de Tarente</a:t>
            </a:r>
            <a:endParaRPr lang="en-US" sz="3200" b="1" dirty="0"/>
          </a:p>
        </p:txBody>
      </p:sp>
      <p:sp>
        <p:nvSpPr>
          <p:cNvPr id="5" name="Content Placeholder 4">
            <a:extLst>
              <a:ext uri="{FF2B5EF4-FFF2-40B4-BE49-F238E27FC236}">
                <a16:creationId xmlns:a16="http://schemas.microsoft.com/office/drawing/2014/main" id="{B882A750-D320-44FE-BF8A-259F883D0FF7}"/>
              </a:ext>
            </a:extLst>
          </p:cNvPr>
          <p:cNvSpPr>
            <a:spLocks noGrp="1"/>
          </p:cNvSpPr>
          <p:nvPr>
            <p:ph idx="1"/>
          </p:nvPr>
        </p:nvSpPr>
        <p:spPr/>
        <p:txBody>
          <a:bodyPr>
            <a:normAutofit/>
          </a:bodyPr>
          <a:lstStyle/>
          <a:p>
            <a:r>
              <a:rPr lang="fr-FR" dirty="0"/>
              <a:t>La première catégorie (</a:t>
            </a:r>
            <a:r>
              <a:rPr lang="fr-FR" b="1" dirty="0"/>
              <a:t>genres </a:t>
            </a:r>
            <a:r>
              <a:rPr lang="fr-FR" b="1" i="1" dirty="0" err="1"/>
              <a:t>pycnés</a:t>
            </a:r>
            <a:r>
              <a:rPr lang="fr-FR" dirty="0"/>
              <a:t>) comprend </a:t>
            </a:r>
            <a:endParaRPr lang="en-US" dirty="0"/>
          </a:p>
          <a:p>
            <a:pPr lvl="0"/>
            <a:r>
              <a:rPr lang="fr-FR" dirty="0"/>
              <a:t>le </a:t>
            </a:r>
            <a:r>
              <a:rPr lang="fr-FR" i="1" dirty="0"/>
              <a:t>genre</a:t>
            </a:r>
            <a:r>
              <a:rPr lang="fr-FR" dirty="0"/>
              <a:t> </a:t>
            </a:r>
            <a:r>
              <a:rPr lang="fr-FR" b="1" i="1" dirty="0"/>
              <a:t>chromatique</a:t>
            </a:r>
            <a:r>
              <a:rPr lang="fr-FR" dirty="0"/>
              <a:t>, à deux demi-tons (constituant le </a:t>
            </a:r>
            <a:r>
              <a:rPr lang="fr-FR" i="1" dirty="0" err="1"/>
              <a:t>pycnon</a:t>
            </a:r>
            <a:r>
              <a:rPr lang="fr-FR" dirty="0"/>
              <a:t>) et une seconde augmentée, dite </a:t>
            </a:r>
            <a:r>
              <a:rPr lang="fr-FR" i="1" dirty="0" err="1"/>
              <a:t>trihémiton</a:t>
            </a:r>
            <a:r>
              <a:rPr lang="fr-FR" dirty="0"/>
              <a:t>, et </a:t>
            </a:r>
            <a:endParaRPr lang="en-US" dirty="0"/>
          </a:p>
          <a:p>
            <a:pPr lvl="0"/>
            <a:r>
              <a:rPr lang="fr-FR" dirty="0"/>
              <a:t>le </a:t>
            </a:r>
            <a:r>
              <a:rPr lang="fr-FR" i="1" dirty="0"/>
              <a:t>genre </a:t>
            </a:r>
            <a:r>
              <a:rPr lang="fr-FR" b="1" i="1" dirty="0"/>
              <a:t>enharmonique</a:t>
            </a:r>
            <a:r>
              <a:rPr lang="fr-FR" i="1" dirty="0"/>
              <a:t>,</a:t>
            </a:r>
            <a:r>
              <a:rPr lang="fr-FR" dirty="0"/>
              <a:t> à deux </a:t>
            </a:r>
            <a:r>
              <a:rPr lang="fr-FR" i="1" dirty="0"/>
              <a:t>dièses δ</a:t>
            </a:r>
            <a:r>
              <a:rPr lang="fr-FR" dirty="0"/>
              <a:t> (quarts de ton, constituant le </a:t>
            </a:r>
            <a:r>
              <a:rPr lang="fr-FR" i="1" dirty="0" err="1"/>
              <a:t>pycnon</a:t>
            </a:r>
            <a:r>
              <a:rPr lang="fr-FR" dirty="0"/>
              <a:t>) et une seconde </a:t>
            </a:r>
            <a:r>
              <a:rPr lang="fr-FR" dirty="0" err="1"/>
              <a:t>suraugmentée</a:t>
            </a:r>
            <a:r>
              <a:rPr lang="fr-FR" dirty="0"/>
              <a:t>, dite </a:t>
            </a:r>
            <a:r>
              <a:rPr lang="fr-FR" i="1" dirty="0"/>
              <a:t>diton Δ</a:t>
            </a:r>
            <a:r>
              <a:rPr lang="fr-FR" dirty="0"/>
              <a:t>, </a:t>
            </a:r>
            <a:endParaRPr lang="en-US" dirty="0"/>
          </a:p>
          <a:p>
            <a:r>
              <a:rPr lang="fr-FR" dirty="0"/>
              <a:t>La seconde catégorie (</a:t>
            </a:r>
            <a:r>
              <a:rPr lang="fr-FR" b="1" dirty="0"/>
              <a:t>genres non-</a:t>
            </a:r>
            <a:r>
              <a:rPr lang="fr-FR" b="1" i="1" dirty="0" err="1"/>
              <a:t>pycnés</a:t>
            </a:r>
            <a:r>
              <a:rPr lang="fr-FR" dirty="0"/>
              <a:t>) se confond avec le </a:t>
            </a:r>
            <a:r>
              <a:rPr lang="fr-FR" i="1" dirty="0"/>
              <a:t>genre </a:t>
            </a:r>
            <a:r>
              <a:rPr lang="fr-FR" b="1" i="1" dirty="0"/>
              <a:t>diatonique</a:t>
            </a:r>
            <a:r>
              <a:rPr lang="fr-FR" dirty="0"/>
              <a:t> avec ses différentes </a:t>
            </a:r>
            <a:r>
              <a:rPr lang="fr-FR" i="1" dirty="0"/>
              <a:t>nuances</a:t>
            </a:r>
            <a:r>
              <a:rPr lang="fr-FR" dirty="0"/>
              <a:t>. </a:t>
            </a:r>
            <a:endParaRPr lang="en-US" dirty="0"/>
          </a:p>
        </p:txBody>
      </p:sp>
    </p:spTree>
    <p:extLst>
      <p:ext uri="{BB962C8B-B14F-4D97-AF65-F5344CB8AC3E}">
        <p14:creationId xmlns:p14="http://schemas.microsoft.com/office/powerpoint/2010/main" val="38125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3855-B934-45A8-87D0-4A651AC25001}"/>
              </a:ext>
            </a:extLst>
          </p:cNvPr>
          <p:cNvSpPr>
            <a:spLocks noGrp="1"/>
          </p:cNvSpPr>
          <p:nvPr>
            <p:ph type="title"/>
          </p:nvPr>
        </p:nvSpPr>
        <p:spPr/>
        <p:txBody>
          <a:bodyPr>
            <a:noAutofit/>
          </a:bodyPr>
          <a:lstStyle/>
          <a:p>
            <a:r>
              <a:rPr lang="fr-FR" sz="3200" b="1" dirty="0"/>
              <a:t>Typologie revue des échelles modales</a:t>
            </a:r>
            <a:endParaRPr lang="en-US" sz="3200" b="1" dirty="0"/>
          </a:p>
        </p:txBody>
      </p:sp>
      <p:sp>
        <p:nvSpPr>
          <p:cNvPr id="5" name="Content Placeholder 4">
            <a:extLst>
              <a:ext uri="{FF2B5EF4-FFF2-40B4-BE49-F238E27FC236}">
                <a16:creationId xmlns:a16="http://schemas.microsoft.com/office/drawing/2014/main" id="{B882A750-D320-44FE-BF8A-259F883D0FF7}"/>
              </a:ext>
            </a:extLst>
          </p:cNvPr>
          <p:cNvSpPr>
            <a:spLocks noGrp="1"/>
          </p:cNvSpPr>
          <p:nvPr>
            <p:ph idx="1"/>
          </p:nvPr>
        </p:nvSpPr>
        <p:spPr/>
        <p:txBody>
          <a:bodyPr>
            <a:normAutofit/>
          </a:bodyPr>
          <a:lstStyle/>
          <a:p>
            <a:pPr lvl="0"/>
            <a:r>
              <a:rPr lang="fr-FR" dirty="0"/>
              <a:t>Genre non-</a:t>
            </a:r>
            <a:r>
              <a:rPr lang="fr-FR" dirty="0" err="1"/>
              <a:t>pycné</a:t>
            </a:r>
            <a:r>
              <a:rPr lang="fr-FR" dirty="0"/>
              <a:t> </a:t>
            </a:r>
            <a:r>
              <a:rPr lang="fr-FR" i="1" dirty="0"/>
              <a:t>diatonique</a:t>
            </a:r>
            <a:r>
              <a:rPr lang="fr-FR" dirty="0"/>
              <a:t>, à deux secondes majeures et une seconde mineure ;</a:t>
            </a:r>
            <a:endParaRPr lang="en-US" dirty="0"/>
          </a:p>
          <a:p>
            <a:pPr lvl="0"/>
            <a:r>
              <a:rPr lang="fr-FR" dirty="0"/>
              <a:t>Genre non-</a:t>
            </a:r>
            <a:r>
              <a:rPr lang="fr-FR" dirty="0" err="1"/>
              <a:t>pycné</a:t>
            </a:r>
            <a:r>
              <a:rPr lang="fr-FR" dirty="0"/>
              <a:t> </a:t>
            </a:r>
            <a:r>
              <a:rPr lang="fr-FR" i="1" dirty="0"/>
              <a:t>zalzalien</a:t>
            </a:r>
            <a:r>
              <a:rPr lang="fr-FR" dirty="0"/>
              <a:t>, à deux secondes moyennes et une seconde majeure ;</a:t>
            </a:r>
            <a:endParaRPr lang="en-US" dirty="0"/>
          </a:p>
          <a:p>
            <a:pPr lvl="0"/>
            <a:r>
              <a:rPr lang="fr-FR" dirty="0"/>
              <a:t>Genre </a:t>
            </a:r>
            <a:r>
              <a:rPr lang="fr-FR" dirty="0" err="1"/>
              <a:t>pycné</a:t>
            </a:r>
            <a:r>
              <a:rPr lang="fr-FR" dirty="0"/>
              <a:t> </a:t>
            </a:r>
            <a:r>
              <a:rPr lang="fr-FR" i="1" dirty="0"/>
              <a:t>chromatique</a:t>
            </a:r>
            <a:r>
              <a:rPr lang="fr-FR" dirty="0"/>
              <a:t>, à deux petites secondes (seconde moyenne et/ou seconde mineure constituant le </a:t>
            </a:r>
            <a:r>
              <a:rPr lang="fr-FR" i="1" dirty="0" err="1"/>
              <a:t>pycnon</a:t>
            </a:r>
            <a:r>
              <a:rPr lang="fr-FR" dirty="0"/>
              <a:t>) et une seconde maxime ou augmentée. </a:t>
            </a:r>
            <a:endParaRPr lang="en-US" dirty="0"/>
          </a:p>
        </p:txBody>
      </p:sp>
    </p:spTree>
    <p:extLst>
      <p:ext uri="{BB962C8B-B14F-4D97-AF65-F5344CB8AC3E}">
        <p14:creationId xmlns:p14="http://schemas.microsoft.com/office/powerpoint/2010/main" val="118197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3855-B934-45A8-87D0-4A651AC25001}"/>
              </a:ext>
            </a:extLst>
          </p:cNvPr>
          <p:cNvSpPr>
            <a:spLocks noGrp="1"/>
          </p:cNvSpPr>
          <p:nvPr>
            <p:ph type="title"/>
          </p:nvPr>
        </p:nvSpPr>
        <p:spPr/>
        <p:txBody>
          <a:bodyPr>
            <a:noAutofit/>
          </a:bodyPr>
          <a:lstStyle/>
          <a:p>
            <a:r>
              <a:rPr lang="fr-FR" sz="3200" b="1" dirty="0"/>
              <a:t>Typologie des échelles modales</a:t>
            </a:r>
            <a:endParaRPr lang="en-US" sz="3200" b="1" dirty="0"/>
          </a:p>
        </p:txBody>
      </p:sp>
      <p:sp>
        <p:nvSpPr>
          <p:cNvPr id="3" name="Content Placeholder 2">
            <a:extLst>
              <a:ext uri="{FF2B5EF4-FFF2-40B4-BE49-F238E27FC236}">
                <a16:creationId xmlns:a16="http://schemas.microsoft.com/office/drawing/2014/main" id="{B479BB2D-744D-4778-AA7F-7D60980774F5}"/>
              </a:ext>
            </a:extLst>
          </p:cNvPr>
          <p:cNvSpPr>
            <a:spLocks noGrp="1"/>
          </p:cNvSpPr>
          <p:nvPr>
            <p:ph idx="1"/>
          </p:nvPr>
        </p:nvSpPr>
        <p:spPr/>
        <p:txBody>
          <a:bodyPr>
            <a:normAutofit/>
          </a:bodyPr>
          <a:lstStyle/>
          <a:p>
            <a:r>
              <a:rPr lang="fr-FR" dirty="0"/>
              <a:t>Échelle zalzalienne: combinaison de secondes majeures et moyennes</a:t>
            </a:r>
          </a:p>
        </p:txBody>
      </p:sp>
      <p:pic>
        <p:nvPicPr>
          <p:cNvPr id="4" name="A39 ya'quboyto 1">
            <a:hlinkClick r:id="" action="ppaction://media"/>
            <a:extLst>
              <a:ext uri="{FF2B5EF4-FFF2-40B4-BE49-F238E27FC236}">
                <a16:creationId xmlns:a16="http://schemas.microsoft.com/office/drawing/2014/main" id="{94206786-0FA9-4B82-9386-172882CAB5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02887" y="239052"/>
            <a:ext cx="609600" cy="609600"/>
          </a:xfrm>
          <a:prstGeom prst="rect">
            <a:avLst/>
          </a:prstGeom>
        </p:spPr>
      </p:pic>
      <p:pic>
        <p:nvPicPr>
          <p:cNvPr id="5" name="Image 9" descr="A39 émique 2">
            <a:extLst>
              <a:ext uri="{FF2B5EF4-FFF2-40B4-BE49-F238E27FC236}">
                <a16:creationId xmlns:a16="http://schemas.microsoft.com/office/drawing/2014/main" id="{23DDCD1C-EE10-44F0-9908-C0E1AD2490F3}"/>
              </a:ext>
            </a:extLst>
          </p:cNvPr>
          <p:cNvPicPr/>
          <p:nvPr/>
        </p:nvPicPr>
        <p:blipFill rotWithShape="1">
          <a:blip r:embed="rId5" cstate="print"/>
          <a:srcRect t="16949"/>
          <a:stretch/>
        </p:blipFill>
        <p:spPr bwMode="auto">
          <a:xfrm>
            <a:off x="1325216" y="2604153"/>
            <a:ext cx="9143999" cy="1378635"/>
          </a:xfrm>
          <a:prstGeom prst="rect">
            <a:avLst/>
          </a:prstGeom>
          <a:noFill/>
          <a:ln w="9525">
            <a:noFill/>
            <a:miter lim="800000"/>
            <a:headEnd/>
            <a:tailEnd/>
          </a:ln>
        </p:spPr>
      </p:pic>
      <p:pic>
        <p:nvPicPr>
          <p:cNvPr id="7" name="Image 10" descr="Système 1 pentacorde zalzalien et noyaux z et m (2)">
            <a:extLst>
              <a:ext uri="{FF2B5EF4-FFF2-40B4-BE49-F238E27FC236}">
                <a16:creationId xmlns:a16="http://schemas.microsoft.com/office/drawing/2014/main" id="{A78DF42F-DC77-4B0A-A3E2-D71F4FDF68E5}"/>
              </a:ext>
            </a:extLst>
          </p:cNvPr>
          <p:cNvPicPr/>
          <p:nvPr/>
        </p:nvPicPr>
        <p:blipFill>
          <a:blip r:embed="rId6" cstate="print"/>
          <a:srcRect/>
          <a:stretch>
            <a:fillRect/>
          </a:stretch>
        </p:blipFill>
        <p:spPr bwMode="auto">
          <a:xfrm>
            <a:off x="1126435" y="4209772"/>
            <a:ext cx="9143998" cy="2355356"/>
          </a:xfrm>
          <a:prstGeom prst="rect">
            <a:avLst/>
          </a:prstGeom>
          <a:noFill/>
          <a:ln w="9525">
            <a:noFill/>
            <a:miter lim="800000"/>
            <a:headEnd/>
            <a:tailEnd/>
          </a:ln>
        </p:spPr>
      </p:pic>
      <p:sp>
        <p:nvSpPr>
          <p:cNvPr id="8" name="Rectangle 7">
            <a:extLst>
              <a:ext uri="{FF2B5EF4-FFF2-40B4-BE49-F238E27FC236}">
                <a16:creationId xmlns:a16="http://schemas.microsoft.com/office/drawing/2014/main" id="{10AF69DE-7CC8-4323-8A80-FA3B55EF5F53}"/>
              </a:ext>
            </a:extLst>
          </p:cNvPr>
          <p:cNvSpPr/>
          <p:nvPr/>
        </p:nvSpPr>
        <p:spPr>
          <a:xfrm>
            <a:off x="967409" y="4209772"/>
            <a:ext cx="8481391" cy="653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FA8CEAA-006D-4240-9A2D-DABF9C1453EF}"/>
              </a:ext>
            </a:extLst>
          </p:cNvPr>
          <p:cNvSpPr/>
          <p:nvPr/>
        </p:nvSpPr>
        <p:spPr>
          <a:xfrm>
            <a:off x="1119809" y="5382590"/>
            <a:ext cx="8481391" cy="11825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64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5386" fill="hold"/>
                                        <p:tgtEl>
                                          <p:spTgt spid="4"/>
                                        </p:tgtEl>
                                      </p:cBhvr>
                                    </p:cmd>
                                  </p:childTnLst>
                                </p:cTn>
                              </p:par>
                            </p:childTnLst>
                          </p:cTn>
                        </p:par>
                      </p:childTnLst>
                    </p:cTn>
                  </p:par>
                </p:childTnLst>
              </p:cTn>
              <p:nextCondLst>
                <p:cond evt="onClick" delay="0">
                  <p:tgtEl>
                    <p:spTgt spid="4"/>
                  </p:tgtEl>
                </p:cond>
              </p:nextCondLst>
            </p:seq>
            <p:audio>
              <p:cMediaNode vol="80000">
                <p:cTn id="30" fill="hold" display="0">
                  <p:stCondLst>
                    <p:cond delay="indefinite"/>
                  </p:stCondLst>
                  <p:endCondLst>
                    <p:cond evt="onStopAudio" delay="0">
                      <p:tgtEl>
                        <p:sldTgt/>
                      </p:tgtEl>
                    </p:cond>
                  </p:endCondLst>
                </p:cTn>
                <p:tgtEl>
                  <p:spTgt spid="4"/>
                </p:tgtEl>
              </p:cMediaNode>
            </p:audio>
          </p:childTnLst>
        </p:cTn>
      </p:par>
    </p:tnLst>
    <p:bldLst>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lstStyle/>
          <a:p>
            <a:pPr lvl="0"/>
            <a:r>
              <a:rPr lang="fr-FR" dirty="0"/>
              <a:t>Introduction</a:t>
            </a:r>
            <a:endParaRPr lang="en-US"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a:xfrm>
            <a:off x="838200" y="1825624"/>
            <a:ext cx="10515600" cy="5032375"/>
          </a:xfrm>
        </p:spPr>
        <p:txBody>
          <a:bodyPr>
            <a:noAutofit/>
          </a:bodyPr>
          <a:lstStyle/>
          <a:p>
            <a:pPr marL="514350" lvl="0" indent="-514350">
              <a:buFont typeface="+mj-lt"/>
              <a:buAutoNum type="alphaUcPeriod"/>
            </a:pPr>
            <a:r>
              <a:rPr lang="fr-FR" spc="-1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Prolégomènes linguistiques et sémiotiques</a:t>
            </a:r>
          </a:p>
          <a:p>
            <a:pPr marL="514350" lvl="0" indent="-514350">
              <a:buFont typeface="+mj-lt"/>
              <a:buAutoNum type="alphaUcPeriod"/>
            </a:pPr>
            <a:r>
              <a:rPr lang="fr-FR" spc="-1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Transposition à la musique</a:t>
            </a:r>
          </a:p>
        </p:txBody>
      </p:sp>
    </p:spTree>
    <p:extLst>
      <p:ext uri="{BB962C8B-B14F-4D97-AF65-F5344CB8AC3E}">
        <p14:creationId xmlns:p14="http://schemas.microsoft.com/office/powerpoint/2010/main" val="275424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3855-B934-45A8-87D0-4A651AC25001}"/>
              </a:ext>
            </a:extLst>
          </p:cNvPr>
          <p:cNvSpPr>
            <a:spLocks noGrp="1"/>
          </p:cNvSpPr>
          <p:nvPr>
            <p:ph type="title"/>
          </p:nvPr>
        </p:nvSpPr>
        <p:spPr/>
        <p:txBody>
          <a:bodyPr>
            <a:noAutofit/>
          </a:bodyPr>
          <a:lstStyle/>
          <a:p>
            <a:r>
              <a:rPr lang="fr-FR" sz="3200" b="1" dirty="0"/>
              <a:t>Typologie des échelles modales</a:t>
            </a:r>
            <a:endParaRPr lang="en-US" sz="3200" b="1" dirty="0"/>
          </a:p>
        </p:txBody>
      </p:sp>
      <p:sp>
        <p:nvSpPr>
          <p:cNvPr id="3" name="Content Placeholder 2">
            <a:extLst>
              <a:ext uri="{FF2B5EF4-FFF2-40B4-BE49-F238E27FC236}">
                <a16:creationId xmlns:a16="http://schemas.microsoft.com/office/drawing/2014/main" id="{B479BB2D-744D-4778-AA7F-7D60980774F5}"/>
              </a:ext>
            </a:extLst>
          </p:cNvPr>
          <p:cNvSpPr>
            <a:spLocks noGrp="1"/>
          </p:cNvSpPr>
          <p:nvPr>
            <p:ph idx="1"/>
          </p:nvPr>
        </p:nvSpPr>
        <p:spPr/>
        <p:txBody>
          <a:bodyPr>
            <a:normAutofit/>
          </a:bodyPr>
          <a:lstStyle/>
          <a:p>
            <a:r>
              <a:rPr lang="fr-FR" dirty="0"/>
              <a:t>Échelle zalzalienne: corde-mère E</a:t>
            </a:r>
          </a:p>
        </p:txBody>
      </p:sp>
      <p:pic>
        <p:nvPicPr>
          <p:cNvPr id="4" name="A39 ya'quboyto 1">
            <a:hlinkClick r:id="" action="ppaction://media"/>
            <a:extLst>
              <a:ext uri="{FF2B5EF4-FFF2-40B4-BE49-F238E27FC236}">
                <a16:creationId xmlns:a16="http://schemas.microsoft.com/office/drawing/2014/main" id="{94206786-0FA9-4B82-9386-172882CAB5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02887" y="239052"/>
            <a:ext cx="609600" cy="609600"/>
          </a:xfrm>
          <a:prstGeom prst="rect">
            <a:avLst/>
          </a:prstGeom>
        </p:spPr>
      </p:pic>
      <p:pic>
        <p:nvPicPr>
          <p:cNvPr id="7" name="Image 10" descr="Système 1 pentacorde zalzalien et noyaux z et m (2)">
            <a:extLst>
              <a:ext uri="{FF2B5EF4-FFF2-40B4-BE49-F238E27FC236}">
                <a16:creationId xmlns:a16="http://schemas.microsoft.com/office/drawing/2014/main" id="{88774815-364B-4249-BE49-4AD64622A1B2}"/>
              </a:ext>
            </a:extLst>
          </p:cNvPr>
          <p:cNvPicPr/>
          <p:nvPr/>
        </p:nvPicPr>
        <p:blipFill>
          <a:blip r:embed="rId5" cstate="print"/>
          <a:srcRect/>
          <a:stretch>
            <a:fillRect/>
          </a:stretch>
        </p:blipFill>
        <p:spPr bwMode="auto">
          <a:xfrm>
            <a:off x="1126435" y="2765286"/>
            <a:ext cx="9143998" cy="2355356"/>
          </a:xfrm>
          <a:prstGeom prst="rect">
            <a:avLst/>
          </a:prstGeom>
          <a:noFill/>
          <a:ln w="9525">
            <a:noFill/>
            <a:miter lim="800000"/>
            <a:headEnd/>
            <a:tailEnd/>
          </a:ln>
        </p:spPr>
      </p:pic>
      <p:pic>
        <p:nvPicPr>
          <p:cNvPr id="8" name="Image 11">
            <a:extLst>
              <a:ext uri="{FF2B5EF4-FFF2-40B4-BE49-F238E27FC236}">
                <a16:creationId xmlns:a16="http://schemas.microsoft.com/office/drawing/2014/main" id="{445863A8-DE0B-4A9C-86E6-D612CEEE196F}"/>
              </a:ext>
            </a:extLst>
          </p:cNvPr>
          <p:cNvPicPr/>
          <p:nvPr/>
        </p:nvPicPr>
        <p:blipFill>
          <a:blip r:embed="rId6" cstate="print"/>
          <a:srcRect/>
          <a:stretch>
            <a:fillRect/>
          </a:stretch>
        </p:blipFill>
        <p:spPr bwMode="auto">
          <a:xfrm>
            <a:off x="1126435" y="5381078"/>
            <a:ext cx="9143998" cy="1090511"/>
          </a:xfrm>
          <a:prstGeom prst="rect">
            <a:avLst/>
          </a:prstGeom>
          <a:noFill/>
          <a:ln w="9525">
            <a:noFill/>
            <a:miter lim="800000"/>
            <a:headEnd/>
            <a:tailEnd/>
          </a:ln>
        </p:spPr>
      </p:pic>
    </p:spTree>
    <p:extLst>
      <p:ext uri="{BB962C8B-B14F-4D97-AF65-F5344CB8AC3E}">
        <p14:creationId xmlns:p14="http://schemas.microsoft.com/office/powerpoint/2010/main" val="401660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45386" fill="hold"/>
                                        <p:tgtEl>
                                          <p:spTgt spid="4"/>
                                        </p:tgtEl>
                                      </p:cBhvr>
                                    </p:cmd>
                                  </p:childTnLst>
                                </p:cTn>
                              </p:par>
                            </p:childTnLst>
                          </p:cTn>
                        </p:par>
                      </p:childTnLst>
                    </p:cTn>
                  </p:par>
                </p:childTnLst>
              </p:cTn>
              <p:nextCondLst>
                <p:cond evt="onClick" delay="0">
                  <p:tgtEl>
                    <p:spTgt spid="4"/>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Autofit/>
          </a:bodyPr>
          <a:lstStyle/>
          <a:p>
            <a:r>
              <a:rPr lang="fr-FR" sz="3600" dirty="0"/>
              <a:t>Séance 1: Attributs langagiers généraux de la musique, dans une perspective transdisciplinaire sémiotique, linguistique et musicologique générale </a:t>
            </a:r>
            <a:endParaRPr lang="en-US" sz="3600"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a:bodyPr>
          <a:lstStyle/>
          <a:p>
            <a:pPr marL="514350" lvl="0" indent="-514350">
              <a:buFont typeface="+mj-lt"/>
              <a:buAutoNum type="arabicPeriod"/>
            </a:pPr>
            <a:r>
              <a:rPr lang="fr-FR" dirty="0">
                <a:hlinkClick r:id="rId2" action="ppaction://hlinksldjump"/>
              </a:rPr>
              <a:t>Tripartition saussurienne du langage verbal : langage, langues (dialectes), parole.</a:t>
            </a:r>
            <a:endParaRPr lang="en-US" dirty="0"/>
          </a:p>
          <a:p>
            <a:pPr marL="514350" lvl="0" indent="-514350">
              <a:buFont typeface="+mj-lt"/>
              <a:buAutoNum type="arabicPeriod"/>
            </a:pPr>
            <a:r>
              <a:rPr lang="fr-FR" dirty="0">
                <a:hlinkClick r:id="rId3" action="ppaction://hlinksldjump"/>
              </a:rPr>
              <a:t>Le signe linguistique et ses significations.</a:t>
            </a:r>
            <a:endParaRPr lang="en-US" dirty="0"/>
          </a:p>
          <a:p>
            <a:pPr marL="514350" lvl="0" indent="-514350">
              <a:buFont typeface="+mj-lt"/>
              <a:buAutoNum type="arabicPeriod"/>
            </a:pPr>
            <a:endParaRPr lang="en-US" dirty="0"/>
          </a:p>
        </p:txBody>
      </p:sp>
    </p:spTree>
    <p:extLst>
      <p:ext uri="{BB962C8B-B14F-4D97-AF65-F5344CB8AC3E}">
        <p14:creationId xmlns:p14="http://schemas.microsoft.com/office/powerpoint/2010/main" val="220084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r>
              <a:rPr lang="fr-FR" dirty="0"/>
              <a:t>3. Grammaire musicale universelle</a:t>
            </a:r>
          </a:p>
        </p:txBody>
      </p:sp>
      <p:sp>
        <p:nvSpPr>
          <p:cNvPr id="4" name="Content Placeholder 3">
            <a:extLst>
              <a:ext uri="{FF2B5EF4-FFF2-40B4-BE49-F238E27FC236}">
                <a16:creationId xmlns:a16="http://schemas.microsoft.com/office/drawing/2014/main" id="{00E4028A-CA5A-44BA-834B-F9BAB61DC281}"/>
              </a:ext>
            </a:extLst>
          </p:cNvPr>
          <p:cNvSpPr>
            <a:spLocks noGrp="1"/>
          </p:cNvSpPr>
          <p:nvPr>
            <p:ph idx="1"/>
          </p:nvPr>
        </p:nvSpPr>
        <p:spPr/>
        <p:txBody>
          <a:bodyPr>
            <a:normAutofit lnSpcReduction="10000"/>
          </a:bodyPr>
          <a:lstStyle/>
          <a:p>
            <a:r>
              <a:rPr lang="fr-FR" dirty="0"/>
              <a:t>Toujours est-il que, dans le sillage de l’élaboration chomskyenne de la notion de grammaire universelle pour le langage verbal (Chomsky, 1981), </a:t>
            </a:r>
          </a:p>
          <a:p>
            <a:r>
              <a:rPr lang="fr-FR" dirty="0"/>
              <a:t>la sémiotique modale formule l’hypothèse de l’existence au sein des grammaires des langues et dialectes musicaux différenciés </a:t>
            </a:r>
          </a:p>
          <a:p>
            <a:r>
              <a:rPr lang="fr-FR" dirty="0"/>
              <a:t>d’une part principielle, commune et innée (biologique) qui serait liée à cette musicalité universelle, </a:t>
            </a:r>
          </a:p>
          <a:p>
            <a:r>
              <a:rPr lang="fr-FR" dirty="0"/>
              <a:t>ces principes étant modulaires dans leur stratification et paramétrables, dans le sens d’une diversité culturellement acquise et socialement construite pour les diverses langues mélodiques et leurs dialectes musicaux (Abou Mrad, 2016b). </a:t>
            </a:r>
          </a:p>
        </p:txBody>
      </p:sp>
    </p:spTree>
    <p:extLst>
      <p:ext uri="{BB962C8B-B14F-4D97-AF65-F5344CB8AC3E}">
        <p14:creationId xmlns:p14="http://schemas.microsoft.com/office/powerpoint/2010/main" val="140692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Autofit/>
          </a:bodyPr>
          <a:lstStyle/>
          <a:p>
            <a:r>
              <a:rPr lang="fr-FR" sz="3600" dirty="0"/>
              <a:t>Séance 3: Attributs langagiers généraux de la musique, dans une perspective transdisciplinaire sémiotique, linguistique et musicologique générale </a:t>
            </a:r>
            <a:endParaRPr lang="en-US" sz="3600"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fontScale="85000" lnSpcReduction="20000"/>
          </a:bodyPr>
          <a:lstStyle/>
          <a:p>
            <a:pPr marL="514350" lvl="0" indent="-514350">
              <a:buFont typeface="+mj-lt"/>
              <a:buAutoNum type="arabicPeriod"/>
            </a:pPr>
            <a:r>
              <a:rPr lang="fr-FR" dirty="0"/>
              <a:t>Résumé relatif à la grammaire générative verbale (théories chomskyennes) et ses composants.</a:t>
            </a:r>
          </a:p>
          <a:p>
            <a:pPr marL="514350" lvl="0" indent="-514350">
              <a:buFont typeface="+mj-lt"/>
              <a:buAutoNum type="arabicPeriod"/>
            </a:pPr>
            <a:r>
              <a:rPr lang="fr-FR" dirty="0"/>
              <a:t>Grammaires génératives musicales : traités des grammairiens arabes de la musique ; Heinrich Schenker ; </a:t>
            </a:r>
            <a:r>
              <a:rPr lang="fr-FR" dirty="0" err="1"/>
              <a:t>Generative</a:t>
            </a:r>
            <a:r>
              <a:rPr lang="fr-FR" dirty="0"/>
              <a:t> Theory of Tonal Music de Fred </a:t>
            </a:r>
            <a:r>
              <a:rPr lang="fr-FR" dirty="0" err="1"/>
              <a:t>Lerdahl</a:t>
            </a:r>
            <a:r>
              <a:rPr lang="fr-FR" dirty="0"/>
              <a:t> &amp; Ray </a:t>
            </a:r>
            <a:r>
              <a:rPr lang="fr-FR" dirty="0" err="1"/>
              <a:t>Jackendoff</a:t>
            </a:r>
            <a:r>
              <a:rPr lang="fr-FR" dirty="0"/>
              <a:t> ; la sémiotique modale.</a:t>
            </a:r>
          </a:p>
          <a:p>
            <a:pPr marL="514350" lvl="0" indent="-514350">
              <a:buFont typeface="+mj-lt"/>
              <a:buAutoNum type="arabicPeriod"/>
            </a:pPr>
            <a:r>
              <a:rPr lang="fr-FR" dirty="0"/>
              <a:t>La musique dans sa dimension esthétique : plus qu’un langage passible d’une grammatologie, la musique est un art passible d’une esthétique et d’une poétique ; notion de tradition musicale artistique initiatique.</a:t>
            </a:r>
          </a:p>
          <a:p>
            <a:pPr marL="514350" lvl="0" indent="-514350">
              <a:buFont typeface="+mj-lt"/>
              <a:buAutoNum type="arabicPeriod"/>
            </a:pPr>
            <a:r>
              <a:rPr lang="fr-FR" dirty="0"/>
              <a:t>La musique dans sa dimension anthropologique : enracinement socioculturel de la musique ; la notion polymorphe de tradition musicale.</a:t>
            </a:r>
          </a:p>
          <a:p>
            <a:pPr marL="514350" lvl="0" indent="-514350">
              <a:buFont typeface="+mj-lt"/>
              <a:buAutoNum type="arabicPeriod"/>
            </a:pPr>
            <a:r>
              <a:rPr lang="fr-FR" dirty="0"/>
              <a:t>La musique dans sa dimension musicologique : musicologie historique, musicologie systématique (Guido Adler) et musicologie générale (Jean-Jacques Nattiez et François Picard). </a:t>
            </a:r>
          </a:p>
        </p:txBody>
      </p:sp>
    </p:spTree>
    <p:extLst>
      <p:ext uri="{BB962C8B-B14F-4D97-AF65-F5344CB8AC3E}">
        <p14:creationId xmlns:p14="http://schemas.microsoft.com/office/powerpoint/2010/main" val="220084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Autofit/>
          </a:bodyPr>
          <a:lstStyle/>
          <a:p>
            <a:r>
              <a:rPr lang="fr-FR" sz="3600" dirty="0"/>
              <a:t>Séance 2: Attributs langagiers généraux de la musique, dans une perspective transdisciplinaire sémiotique, linguistique et musicologique générale </a:t>
            </a:r>
            <a:endParaRPr lang="en-US" sz="3600"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fontScale="70000" lnSpcReduction="20000"/>
          </a:bodyPr>
          <a:lstStyle/>
          <a:p>
            <a:pPr marL="514350" lvl="0" indent="-514350">
              <a:buFont typeface="+mj-lt"/>
              <a:buAutoNum type="arabicPeriod"/>
            </a:pPr>
            <a:r>
              <a:rPr lang="fr-FR" dirty="0"/>
              <a:t>Définition de la sémiologie et de la sémiotique.</a:t>
            </a:r>
            <a:endParaRPr lang="en-US" dirty="0"/>
          </a:p>
          <a:p>
            <a:pPr marL="514350" lvl="0" indent="-514350">
              <a:buFont typeface="+mj-lt"/>
              <a:buAutoNum type="arabicPeriod"/>
            </a:pPr>
            <a:r>
              <a:rPr lang="fr-FR" dirty="0"/>
              <a:t>Modèle de communication de Roman </a:t>
            </a:r>
            <a:r>
              <a:rPr lang="fr-FR" dirty="0" err="1"/>
              <a:t>Jackobson</a:t>
            </a:r>
            <a:r>
              <a:rPr lang="fr-FR" dirty="0"/>
              <a:t>. </a:t>
            </a:r>
            <a:endParaRPr lang="en-US" dirty="0"/>
          </a:p>
          <a:p>
            <a:pPr marL="514350" indent="-514350">
              <a:buFont typeface="+mj-lt"/>
              <a:buAutoNum type="arabicPeriod"/>
            </a:pPr>
            <a:r>
              <a:rPr lang="fr-FR" dirty="0"/>
              <a:t>Sémiologie tripartite de Jean </a:t>
            </a:r>
            <a:r>
              <a:rPr lang="fr-FR" dirty="0" err="1"/>
              <a:t>Molino</a:t>
            </a:r>
            <a:r>
              <a:rPr lang="fr-FR" dirty="0"/>
              <a:t> et Jean-Jacques Nattiez. </a:t>
            </a:r>
            <a:endParaRPr lang="en-US" dirty="0"/>
          </a:p>
          <a:p>
            <a:pPr marL="514350" lvl="0" indent="-514350">
              <a:buFont typeface="+mj-lt"/>
              <a:buAutoNum type="arabicPeriod"/>
            </a:pPr>
            <a:r>
              <a:rPr lang="fr-FR" dirty="0"/>
              <a:t>Tripartition du langage musical : langage, langues (dialectes), énonciation.</a:t>
            </a:r>
            <a:endParaRPr lang="en-US" dirty="0"/>
          </a:p>
          <a:p>
            <a:pPr marL="514350" lvl="0" indent="-514350">
              <a:buFont typeface="+mj-lt"/>
              <a:buAutoNum type="arabicPeriod"/>
            </a:pPr>
            <a:r>
              <a:rPr lang="fr-FR" dirty="0"/>
              <a:t>Résumé relatif à la grammaire générative verbale (théories chomskyennes) et ses composants.</a:t>
            </a:r>
            <a:endParaRPr lang="en-US" dirty="0"/>
          </a:p>
          <a:p>
            <a:pPr marL="514350" lvl="0" indent="-514350">
              <a:buFont typeface="+mj-lt"/>
              <a:buAutoNum type="arabicPeriod"/>
            </a:pPr>
            <a:r>
              <a:rPr lang="fr-FR" dirty="0"/>
              <a:t>Grammaires génératives musicales.</a:t>
            </a:r>
            <a:endParaRPr lang="en-US" dirty="0"/>
          </a:p>
          <a:p>
            <a:pPr marL="514350" lvl="0" indent="-514350">
              <a:buFont typeface="+mj-lt"/>
              <a:buAutoNum type="arabicPeriod"/>
            </a:pPr>
            <a:r>
              <a:rPr lang="fr-FR" dirty="0"/>
              <a:t>La musique dans sa dimension esthétique : plus qu’un langage passible d’une grammatologie, la musique est un art passible d’une esthétique et d’une poétique.</a:t>
            </a:r>
            <a:endParaRPr lang="en-US" dirty="0"/>
          </a:p>
          <a:p>
            <a:pPr marL="514350" lvl="0" indent="-514350">
              <a:buFont typeface="+mj-lt"/>
              <a:buAutoNum type="arabicPeriod"/>
            </a:pPr>
            <a:r>
              <a:rPr lang="fr-FR" dirty="0"/>
              <a:t>La musique dans sa dimension anthropologique : enracinement socioculturel de la musique ; la notion polymorphe de tradition musicale.</a:t>
            </a:r>
            <a:endParaRPr lang="en-US" dirty="0"/>
          </a:p>
          <a:p>
            <a:pPr marL="514350" indent="-514350">
              <a:buFont typeface="+mj-lt"/>
              <a:buAutoNum type="arabicPeriod"/>
            </a:pPr>
            <a:r>
              <a:rPr lang="fr-FR" dirty="0"/>
              <a:t>La musique dans sa dimension musicologique : musicologie historique, musicologie systématique Guido Adler) et musicologie générale (Jean-Jacques Nattiez et François Picard). </a:t>
            </a:r>
            <a:endParaRPr lang="en-US" dirty="0"/>
          </a:p>
        </p:txBody>
      </p:sp>
    </p:spTree>
    <p:extLst>
      <p:ext uri="{BB962C8B-B14F-4D97-AF65-F5344CB8AC3E}">
        <p14:creationId xmlns:p14="http://schemas.microsoft.com/office/powerpoint/2010/main" val="220084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r>
              <a:rPr lang="fr-FR" dirty="0"/>
              <a:t>3. Grammaire musicale universelle</a:t>
            </a:r>
          </a:p>
        </p:txBody>
      </p:sp>
      <p:sp>
        <p:nvSpPr>
          <p:cNvPr id="4" name="Content Placeholder 3">
            <a:extLst>
              <a:ext uri="{FF2B5EF4-FFF2-40B4-BE49-F238E27FC236}">
                <a16:creationId xmlns:a16="http://schemas.microsoft.com/office/drawing/2014/main" id="{00E4028A-CA5A-44BA-834B-F9BAB61DC281}"/>
              </a:ext>
            </a:extLst>
          </p:cNvPr>
          <p:cNvSpPr>
            <a:spLocks noGrp="1"/>
          </p:cNvSpPr>
          <p:nvPr>
            <p:ph idx="1"/>
          </p:nvPr>
        </p:nvSpPr>
        <p:spPr/>
        <p:txBody>
          <a:bodyPr>
            <a:normAutofit/>
          </a:bodyPr>
          <a:lstStyle/>
          <a:p>
            <a:r>
              <a:rPr lang="fr-FR" dirty="0"/>
              <a:t>Part grammaticale musicale commune </a:t>
            </a:r>
          </a:p>
          <a:p>
            <a:r>
              <a:rPr lang="fr-FR" dirty="0"/>
              <a:t>Mélodicité: </a:t>
            </a:r>
          </a:p>
          <a:p>
            <a:pPr marL="514350" indent="-514350">
              <a:buFont typeface="+mj-lt"/>
              <a:buAutoNum type="arabicPeriod"/>
            </a:pPr>
            <a:r>
              <a:rPr lang="fr-FR" dirty="0"/>
              <a:t>discrétisation des hauteurs et </a:t>
            </a:r>
          </a:p>
          <a:p>
            <a:pPr marL="514350" indent="-514350">
              <a:buFont typeface="+mj-lt"/>
              <a:buAutoNum type="arabicPeriod"/>
            </a:pPr>
            <a:r>
              <a:rPr lang="fr-FR" dirty="0"/>
              <a:t>hiérarchisation des hauteurs</a:t>
            </a:r>
          </a:p>
        </p:txBody>
      </p:sp>
    </p:spTree>
    <p:extLst>
      <p:ext uri="{BB962C8B-B14F-4D97-AF65-F5344CB8AC3E}">
        <p14:creationId xmlns:p14="http://schemas.microsoft.com/office/powerpoint/2010/main" val="305431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r>
              <a:rPr lang="fr-FR" dirty="0"/>
              <a:t>3. Grammaire musicale universelle</a:t>
            </a:r>
          </a:p>
        </p:txBody>
      </p:sp>
      <p:sp>
        <p:nvSpPr>
          <p:cNvPr id="4" name="Content Placeholder 3">
            <a:extLst>
              <a:ext uri="{FF2B5EF4-FFF2-40B4-BE49-F238E27FC236}">
                <a16:creationId xmlns:a16="http://schemas.microsoft.com/office/drawing/2014/main" id="{00E4028A-CA5A-44BA-834B-F9BAB61DC281}"/>
              </a:ext>
            </a:extLst>
          </p:cNvPr>
          <p:cNvSpPr>
            <a:spLocks noGrp="1"/>
          </p:cNvSpPr>
          <p:nvPr>
            <p:ph idx="1"/>
          </p:nvPr>
        </p:nvSpPr>
        <p:spPr/>
        <p:txBody>
          <a:bodyPr>
            <a:normAutofit/>
          </a:bodyPr>
          <a:lstStyle/>
          <a:p>
            <a:r>
              <a:rPr lang="fr-FR" dirty="0"/>
              <a:t>Part grammaticale musicale commune </a:t>
            </a:r>
          </a:p>
          <a:p>
            <a:r>
              <a:rPr lang="fr-FR" dirty="0"/>
              <a:t>Mise du premier point de la mélodicité (discrétisation) sur le compte d’une phonologie mélodique structurale, liée à des sortes d’alphabets mélodiques. </a:t>
            </a:r>
          </a:p>
          <a:p>
            <a:r>
              <a:rPr lang="fr-FR" dirty="0"/>
              <a:t>Assignation du deuxième point (hiérarchisation) à l’acception générativiste de la phonologie musicale. </a:t>
            </a:r>
          </a:p>
          <a:p>
            <a:r>
              <a:rPr lang="fr-FR" dirty="0"/>
              <a:t>Assignation de la sémiose introversive musicale à la syntaxe générative.</a:t>
            </a:r>
          </a:p>
        </p:txBody>
      </p:sp>
    </p:spTree>
    <p:extLst>
      <p:ext uri="{BB962C8B-B14F-4D97-AF65-F5344CB8AC3E}">
        <p14:creationId xmlns:p14="http://schemas.microsoft.com/office/powerpoint/2010/main" val="286339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r>
              <a:rPr lang="fr-FR" dirty="0"/>
              <a:t>3. Grammaire musicale universelle</a:t>
            </a:r>
          </a:p>
        </p:txBody>
      </p:sp>
      <p:sp>
        <p:nvSpPr>
          <p:cNvPr id="4" name="Content Placeholder 3">
            <a:extLst>
              <a:ext uri="{FF2B5EF4-FFF2-40B4-BE49-F238E27FC236}">
                <a16:creationId xmlns:a16="http://schemas.microsoft.com/office/drawing/2014/main" id="{00E4028A-CA5A-44BA-834B-F9BAB61DC281}"/>
              </a:ext>
            </a:extLst>
          </p:cNvPr>
          <p:cNvSpPr>
            <a:spLocks noGrp="1"/>
          </p:cNvSpPr>
          <p:nvPr>
            <p:ph idx="1"/>
          </p:nvPr>
        </p:nvSpPr>
        <p:spPr/>
        <p:txBody>
          <a:bodyPr>
            <a:normAutofit/>
          </a:bodyPr>
          <a:lstStyle/>
          <a:p>
            <a:r>
              <a:rPr lang="fr-FR" dirty="0"/>
              <a:t>Part grammaticale modulaire et paramétrable différentielle</a:t>
            </a:r>
          </a:p>
          <a:p>
            <a:pPr marL="514350" indent="-514350">
              <a:buFont typeface="+mj-lt"/>
              <a:buAutoNum type="arabicPeriod"/>
            </a:pPr>
            <a:r>
              <a:rPr lang="fr-FR" dirty="0"/>
              <a:t>l’organisation de la temporalité (métrique et rythmique) musicale, </a:t>
            </a:r>
          </a:p>
          <a:p>
            <a:pPr marL="514350" indent="-514350">
              <a:buFont typeface="+mj-lt"/>
              <a:buAutoNum type="arabicPeriod"/>
            </a:pPr>
            <a:r>
              <a:rPr lang="fr-FR" dirty="0"/>
              <a:t>la texture musicale, relève de la part modulaire et paramétrable différentielle de cette grammaticalité. </a:t>
            </a:r>
          </a:p>
        </p:txBody>
      </p:sp>
    </p:spTree>
    <p:extLst>
      <p:ext uri="{BB962C8B-B14F-4D97-AF65-F5344CB8AC3E}">
        <p14:creationId xmlns:p14="http://schemas.microsoft.com/office/powerpoint/2010/main" val="127085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r>
              <a:rPr lang="fr-FR" dirty="0"/>
              <a:t>3. Grammaire musicale universelle</a:t>
            </a:r>
          </a:p>
        </p:txBody>
      </p:sp>
      <p:sp>
        <p:nvSpPr>
          <p:cNvPr id="4" name="Content Placeholder 3">
            <a:extLst>
              <a:ext uri="{FF2B5EF4-FFF2-40B4-BE49-F238E27FC236}">
                <a16:creationId xmlns:a16="http://schemas.microsoft.com/office/drawing/2014/main" id="{00E4028A-CA5A-44BA-834B-F9BAB61DC281}"/>
              </a:ext>
            </a:extLst>
          </p:cNvPr>
          <p:cNvSpPr>
            <a:spLocks noGrp="1"/>
          </p:cNvSpPr>
          <p:nvPr>
            <p:ph idx="1"/>
          </p:nvPr>
        </p:nvSpPr>
        <p:spPr/>
        <p:txBody>
          <a:bodyPr>
            <a:normAutofit fontScale="85000" lnSpcReduction="20000"/>
          </a:bodyPr>
          <a:lstStyle/>
          <a:p>
            <a:r>
              <a:rPr lang="fr-FR" dirty="0"/>
              <a:t>Part grammaticale modulaire et paramétrable différentielle</a:t>
            </a:r>
          </a:p>
          <a:p>
            <a:r>
              <a:rPr lang="fr-FR" dirty="0"/>
              <a:t>l’organisation de la temporalité (métrique et rythmique) musicale</a:t>
            </a:r>
          </a:p>
          <a:p>
            <a:r>
              <a:rPr lang="fr-FR" dirty="0"/>
              <a:t>La métrique et la rythmique musicales dépendent en effet fortement de déterminants culturels. </a:t>
            </a:r>
          </a:p>
          <a:p>
            <a:r>
              <a:rPr lang="fr-FR" dirty="0"/>
              <a:t>Il s’agit principalement de la métrique de la parole chantée et/ou cantillée et de celle des gestes rituels et/ou chorégraphiques, qui impriment dans la pâte de la temporalité musicale l’empreinte prépondérante de la culture contextuelle de l’énonciation musicale (Abou Mrad, 2016b, Chapitre 2). </a:t>
            </a:r>
          </a:p>
          <a:p>
            <a:r>
              <a:rPr lang="fr-FR" dirty="0"/>
              <a:t>Cependant, lorsque la métrique verbale des chants est convergente entre plusieurs cultures, il est possible d’observer des convergences systémiques métriques et rythmiques musicales exploitables en didactique (voir 3.3), comme la rythmique enfantine (</a:t>
            </a:r>
            <a:r>
              <a:rPr lang="fr-FR" dirty="0" err="1"/>
              <a:t>Brăiloiu</a:t>
            </a:r>
            <a:r>
              <a:rPr lang="fr-FR" dirty="0"/>
              <a:t>, 1973) qui constitue un trait transculturel commun aux chants populaires de cultures différentes, lorsqu’elles sont dotées de poésies dont la métrique est isosyllabique.</a:t>
            </a:r>
          </a:p>
        </p:txBody>
      </p:sp>
    </p:spTree>
    <p:extLst>
      <p:ext uri="{BB962C8B-B14F-4D97-AF65-F5344CB8AC3E}">
        <p14:creationId xmlns:p14="http://schemas.microsoft.com/office/powerpoint/2010/main" val="66033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3600" dirty="0">
                <a:latin typeface="Times New Roman" panose="02020603050405020304" pitchFamily="18" charset="0"/>
                <a:ea typeface="MS Mincho" panose="02020609040205080304" pitchFamily="49" charset="-128"/>
                <a:cs typeface="Times New Roman" panose="02020603050405020304" pitchFamily="18" charset="0"/>
              </a:rPr>
              <a:t>Morphologie en grammaire musicale: métrique et rythmique musicales</a:t>
            </a:r>
            <a:endParaRPr lang="en-US" sz="3600"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fontScale="85000" lnSpcReduction="10000"/>
          </a:bodyPr>
          <a:lstStyle/>
          <a:p>
            <a:r>
              <a:rPr lang="fr-FR" dirty="0"/>
              <a:t>La morphologie musicale dénomme la branche de la grammaire musicale qui étudie la forme temporelle ou rythmique de l’énonciation musicale en fonction d’unités métriques référées à plusieurs niveaux. </a:t>
            </a:r>
          </a:p>
          <a:p>
            <a:r>
              <a:rPr lang="fr-FR" dirty="0"/>
              <a:t>La morphologie musicale se divise en métrique et rythmique.</a:t>
            </a:r>
          </a:p>
          <a:p>
            <a:r>
              <a:rPr lang="fr-FR" dirty="0"/>
              <a:t>La métrique musicale étudie le tramage temporel de l’énonciation musicale.</a:t>
            </a:r>
          </a:p>
          <a:p>
            <a:r>
              <a:rPr lang="fr-FR" dirty="0"/>
              <a:t>La rythmique musicale étudie </a:t>
            </a:r>
          </a:p>
          <a:p>
            <a:pPr lvl="1"/>
            <a:r>
              <a:rPr lang="fr-FR" dirty="0"/>
              <a:t>la formation des morphèmes musicaux au regard de la métrique autrement dit les modalités selon lesquelles des durées différenciées sont regroupées (</a:t>
            </a:r>
            <a:r>
              <a:rPr lang="fr-FR" dirty="0" err="1"/>
              <a:t>Arom</a:t>
            </a:r>
            <a:r>
              <a:rPr lang="fr-FR" dirty="0"/>
              <a:t>, 2007, p. 934) et plus généralement </a:t>
            </a:r>
          </a:p>
          <a:p>
            <a:pPr lvl="1"/>
            <a:r>
              <a:rPr lang="fr-FR" dirty="0"/>
              <a:t>la manière de fluer des formes articulées du mouvement musical (en référence à Benveniste, 1962-1966, p. 330, 332). </a:t>
            </a:r>
          </a:p>
          <a:p>
            <a:r>
              <a:rPr lang="fr-FR" dirty="0"/>
              <a:t>Morphème musical = la plus petite unité d’un énoncé musical dotée d’une signification.</a:t>
            </a:r>
          </a:p>
        </p:txBody>
      </p:sp>
    </p:spTree>
    <p:extLst>
      <p:ext uri="{BB962C8B-B14F-4D97-AF65-F5344CB8AC3E}">
        <p14:creationId xmlns:p14="http://schemas.microsoft.com/office/powerpoint/2010/main" val="384397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3600" dirty="0">
                <a:latin typeface="Times New Roman" panose="02020603050405020304" pitchFamily="18" charset="0"/>
                <a:ea typeface="MS Mincho" panose="02020609040205080304" pitchFamily="49" charset="-128"/>
                <a:cs typeface="Times New Roman" panose="02020603050405020304" pitchFamily="18" charset="0"/>
              </a:rPr>
              <a:t>Deux visions du rythme</a:t>
            </a:r>
            <a:endParaRPr lang="en-US" sz="3600"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fontScale="62500" lnSpcReduction="20000"/>
          </a:bodyPr>
          <a:lstStyle/>
          <a:p>
            <a:r>
              <a:rPr lang="fr-FR" dirty="0"/>
              <a:t>Vision </a:t>
            </a:r>
            <a:r>
              <a:rPr lang="fr-FR" b="1" dirty="0"/>
              <a:t>dynamique et continue</a:t>
            </a:r>
            <a:r>
              <a:rPr lang="fr-FR" dirty="0"/>
              <a:t>: « On peut alors comprendre que </a:t>
            </a:r>
            <a:r>
              <a:rPr lang="fr-FR" dirty="0" err="1"/>
              <a:t>ῥuqmόz</a:t>
            </a:r>
            <a:r>
              <a:rPr lang="fr-FR" dirty="0"/>
              <a:t>, signifiant littéralement « manière particulière de fluer », ait été le terme le plus propre à décrire des « dispositions » ou des « configurations » sans fixité ni nécessité naturelle et résultant d’un arrangement toujours sujet à changer […] notion qui nous semble si nécessairement inhérente aux formes articulées du mouvement » (Benveniste, 1962-1966, p. 330, 332) .</a:t>
            </a:r>
          </a:p>
          <a:p>
            <a:r>
              <a:rPr lang="fr-FR" dirty="0"/>
              <a:t>Vision </a:t>
            </a:r>
            <a:r>
              <a:rPr lang="fr-FR" b="1" dirty="0"/>
              <a:t>métrique et discontinue</a:t>
            </a:r>
            <a:r>
              <a:rPr lang="fr-FR" dirty="0"/>
              <a:t>: Plus particulièrement, en musique, le rythme se définit en tant que modalités selon lesquelles des durées différenciées sont regroupées (</a:t>
            </a:r>
            <a:r>
              <a:rPr lang="fr-FR" dirty="0" err="1"/>
              <a:t>Arom</a:t>
            </a:r>
            <a:r>
              <a:rPr lang="fr-FR" dirty="0"/>
              <a:t>, 2007, p. 934). </a:t>
            </a:r>
          </a:p>
          <a:p>
            <a:r>
              <a:rPr lang="fr-FR" dirty="0"/>
              <a:t>Ainsi la notion de forme rythmique correspond-elle à celle de groupement de durées, dont l’un au moins de ses constituants est marqué par un trait distinctif, de l’ordre </a:t>
            </a:r>
          </a:p>
          <a:p>
            <a:pPr marL="514350" indent="-514350">
              <a:buFont typeface="+mj-lt"/>
              <a:buAutoNum type="arabicPeriod"/>
            </a:pPr>
            <a:r>
              <a:rPr lang="fr-FR" dirty="0"/>
              <a:t>de l’accent (à réitération régulière ou irrégulière) – opposition matérialisée par une marque d’intensité (</a:t>
            </a:r>
            <a:r>
              <a:rPr lang="fr-FR" dirty="0" err="1"/>
              <a:t>Arom</a:t>
            </a:r>
            <a:r>
              <a:rPr lang="fr-FR" dirty="0"/>
              <a:t>, 2005, p. 20) ou par l’allongement d’un transitoire d’attaque (instrumental ou phonétique vocal),</a:t>
            </a:r>
          </a:p>
          <a:p>
            <a:pPr marL="514350" indent="-514350">
              <a:buFont typeface="+mj-lt"/>
              <a:buAutoNum type="arabicPeriod"/>
            </a:pPr>
            <a:r>
              <a:rPr lang="fr-FR" dirty="0"/>
              <a:t>de la différenciation de timbre (</a:t>
            </a:r>
            <a:r>
              <a:rPr lang="fr-FR" dirty="0" err="1"/>
              <a:t>Arom</a:t>
            </a:r>
            <a:r>
              <a:rPr lang="fr-FR" dirty="0"/>
              <a:t>, 2005, p. 20), </a:t>
            </a:r>
          </a:p>
          <a:p>
            <a:pPr marL="514350" indent="-514350">
              <a:buFont typeface="+mj-lt"/>
              <a:buAutoNum type="arabicPeriod"/>
            </a:pPr>
            <a:r>
              <a:rPr lang="fr-FR" dirty="0"/>
              <a:t>de l’opposition de durées inégales (</a:t>
            </a:r>
            <a:r>
              <a:rPr lang="fr-FR" dirty="0" err="1"/>
              <a:t>Arom</a:t>
            </a:r>
            <a:r>
              <a:rPr lang="fr-FR" dirty="0"/>
              <a:t>, 2005, p. 20), </a:t>
            </a:r>
          </a:p>
          <a:p>
            <a:pPr marL="514350" indent="-514350">
              <a:buFont typeface="+mj-lt"/>
              <a:buAutoNum type="arabicPeriod"/>
            </a:pPr>
            <a:r>
              <a:rPr lang="fr-FR" dirty="0"/>
              <a:t>du contraste de registres (Picard, 2005a, p. 2),</a:t>
            </a:r>
          </a:p>
          <a:p>
            <a:pPr marL="514350" indent="-514350">
              <a:buFont typeface="+mj-lt"/>
              <a:buAutoNum type="arabicPeriod"/>
            </a:pPr>
            <a:r>
              <a:rPr lang="fr-FR" dirty="0"/>
              <a:t>de l’insertion de silences brefs ou respirations, induisant une </a:t>
            </a:r>
            <a:r>
              <a:rPr lang="fr-FR" dirty="0" err="1"/>
              <a:t>al-ternance</a:t>
            </a:r>
            <a:r>
              <a:rPr lang="fr-FR" dirty="0"/>
              <a:t> sec/tenu (Picard, 2005a, p. 2).</a:t>
            </a:r>
          </a:p>
          <a:p>
            <a:endParaRPr lang="fr-FR" dirty="0"/>
          </a:p>
        </p:txBody>
      </p:sp>
    </p:spTree>
    <p:extLst>
      <p:ext uri="{BB962C8B-B14F-4D97-AF65-F5344CB8AC3E}">
        <p14:creationId xmlns:p14="http://schemas.microsoft.com/office/powerpoint/2010/main" val="142480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3600" dirty="0">
                <a:latin typeface="Times New Roman" panose="02020603050405020304" pitchFamily="18" charset="0"/>
                <a:ea typeface="MS Mincho" panose="02020609040205080304" pitchFamily="49" charset="-128"/>
                <a:cs typeface="Times New Roman" panose="02020603050405020304" pitchFamily="18" charset="0"/>
              </a:rPr>
              <a:t>Deux organisations du rythme</a:t>
            </a:r>
            <a:endParaRPr lang="en-US" sz="3600"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a:bodyPr>
          <a:lstStyle/>
          <a:p>
            <a:r>
              <a:rPr lang="fr-FR" dirty="0"/>
              <a:t>Or, la grammaire morphophonologique de ces formes articulées du mouvement est tributaire de cette marque culturelle que la parole et le geste gravent dans le corps (fluant) de la monodie :</a:t>
            </a:r>
          </a:p>
          <a:p>
            <a:r>
              <a:rPr lang="fr-FR" i="1" dirty="0"/>
              <a:t> « Le rythme peut s’organiser selon deux principes différents : le rythme verbal, stylisation du rythme de la parole dans l’idiome employé, et le rythme gestuel, stylisation des gestes réguliers de la marche, de la danse, etc. Seul le second requiert, ou du moins favorise, un retour régulier, dit isochrone, des points d’appui de pulsation » (Chailley, 1996, p. 17). </a:t>
            </a:r>
          </a:p>
        </p:txBody>
      </p:sp>
    </p:spTree>
    <p:extLst>
      <p:ext uri="{BB962C8B-B14F-4D97-AF65-F5344CB8AC3E}">
        <p14:creationId xmlns:p14="http://schemas.microsoft.com/office/powerpoint/2010/main" val="256165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3600" dirty="0">
                <a:latin typeface="Times New Roman" panose="02020603050405020304" pitchFamily="18" charset="0"/>
                <a:ea typeface="MS Mincho" panose="02020609040205080304" pitchFamily="49" charset="-128"/>
                <a:cs typeface="Times New Roman" panose="02020603050405020304" pitchFamily="18" charset="0"/>
              </a:rPr>
              <a:t>Chronométrique</a:t>
            </a:r>
            <a:endParaRPr lang="en-US" sz="3600"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a:bodyPr>
          <a:lstStyle/>
          <a:p>
            <a:r>
              <a:rPr lang="fr-FR" dirty="0"/>
              <a:t>La chronométrique générale observe les régularités inhérentes aux durées constitutives des flux rythmiques des événements naturels et/ou culturels. </a:t>
            </a:r>
          </a:p>
        </p:txBody>
      </p:sp>
    </p:spTree>
    <p:extLst>
      <p:ext uri="{BB962C8B-B14F-4D97-AF65-F5344CB8AC3E}">
        <p14:creationId xmlns:p14="http://schemas.microsoft.com/office/powerpoint/2010/main" val="277950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2252C6-3585-4737-8E11-513D195C3F72}"/>
              </a:ext>
            </a:extLst>
          </p:cNvPr>
          <p:cNvSpPr>
            <a:spLocks noGrp="1"/>
          </p:cNvSpPr>
          <p:nvPr>
            <p:ph type="title"/>
          </p:nvPr>
        </p:nvSpPr>
        <p:spPr/>
        <p:txBody>
          <a:bodyPr/>
          <a:lstStyle/>
          <a:p>
            <a:r>
              <a:rPr lang="fr-FR" spc="-1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 Prolégomènes linguistiques et sémiotiques</a:t>
            </a:r>
            <a:endParaRPr lang="fr-FR" dirty="0"/>
          </a:p>
        </p:txBody>
      </p:sp>
    </p:spTree>
    <p:extLst>
      <p:ext uri="{BB962C8B-B14F-4D97-AF65-F5344CB8AC3E}">
        <p14:creationId xmlns:p14="http://schemas.microsoft.com/office/powerpoint/2010/main" val="6123216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3600" dirty="0">
                <a:latin typeface="Times New Roman" panose="02020603050405020304" pitchFamily="18" charset="0"/>
                <a:ea typeface="MS Mincho" panose="02020609040205080304" pitchFamily="49" charset="-128"/>
                <a:cs typeface="Times New Roman" panose="02020603050405020304" pitchFamily="18" charset="0"/>
              </a:rPr>
              <a:t>Chronométrique des phénomènes naturels</a:t>
            </a:r>
            <a:endParaRPr lang="en-US" sz="3600"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fontScale="62500" lnSpcReduction="20000"/>
          </a:bodyPr>
          <a:lstStyle/>
          <a:p>
            <a:r>
              <a:rPr lang="fr-FR" dirty="0"/>
              <a:t>La chronométrique générale observe les régularités inhérentes aux durées constitutives des flux rythmiques des événements naturels et/ou culturels. </a:t>
            </a:r>
          </a:p>
          <a:p>
            <a:r>
              <a:rPr lang="fr-FR" dirty="0"/>
              <a:t>Dans le premier cas (</a:t>
            </a:r>
            <a:r>
              <a:rPr lang="fr-FR" b="1" dirty="0"/>
              <a:t>nature</a:t>
            </a:r>
            <a:r>
              <a:rPr lang="fr-FR" dirty="0"/>
              <a:t>), celui notamment des cycles biologiques et horaires/calendaires, il s’agit généralement d’un étalonnage axé sur une </a:t>
            </a:r>
            <a:r>
              <a:rPr lang="fr-FR" i="1" dirty="0"/>
              <a:t>impulsion isochrone</a:t>
            </a:r>
            <a:r>
              <a:rPr lang="fr-FR" dirty="0"/>
              <a:t> qui consiste en une durée fixe et consensuelle, comme la fréquence de la pulsation cardiaque, à l’état de repos, ou les mesures chronométriques usuelles. </a:t>
            </a:r>
          </a:p>
          <a:p>
            <a:r>
              <a:rPr lang="fr-FR" dirty="0"/>
              <a:t>Cependant, cette isochronie primaire est nuancée pour de nombreux cycles par l’introduction d’une qualification fonctionnaliste, associée à une hétérochronie non moins réelle et efficiente. Celle-ci concerne notamment le découpage métrique de la contraction du myocarde, qui s’exprime aussi bien acoustiquement (auscultation stéthoscopique) qu’électriquement (électrocardiogramme), en termes de phases de durées inégales, comme la systole et la diastole ventriculaires, qui sont marquées acoustiquement par la fermeture respectivement de la valve mitrale et de la valve aortique. </a:t>
            </a:r>
          </a:p>
          <a:p>
            <a:r>
              <a:rPr lang="fr-FR" dirty="0"/>
              <a:t>Il s’agit donc de la conjonction d’une </a:t>
            </a:r>
            <a:r>
              <a:rPr lang="fr-FR" dirty="0" err="1"/>
              <a:t>bichronie</a:t>
            </a:r>
            <a:r>
              <a:rPr lang="fr-FR" dirty="0"/>
              <a:t> </a:t>
            </a:r>
            <a:r>
              <a:rPr lang="fr-FR" dirty="0" err="1"/>
              <a:t>micropulsationnelle</a:t>
            </a:r>
            <a:r>
              <a:rPr lang="fr-FR" dirty="0"/>
              <a:t>, qui est inhérente à l’unité micrométrique systolique/diastolique, avec une isochronie </a:t>
            </a:r>
            <a:r>
              <a:rPr lang="fr-FR" dirty="0" err="1"/>
              <a:t>macropulsationnelle</a:t>
            </a:r>
            <a:r>
              <a:rPr lang="fr-FR" dirty="0"/>
              <a:t>, qui est inhérente à l’unité macrométrique du cycle cardiaque, pris dans sa globalité. </a:t>
            </a:r>
          </a:p>
          <a:p>
            <a:r>
              <a:rPr lang="fr-FR" dirty="0"/>
              <a:t>Force est alors de reconnaître l’existence d’une sorte d’</a:t>
            </a:r>
            <a:r>
              <a:rPr lang="fr-FR" i="1" dirty="0"/>
              <a:t>aksak</a:t>
            </a:r>
            <a:r>
              <a:rPr lang="fr-FR" dirty="0"/>
              <a:t> cardiaque ou biologique qui serait sous-jacent aux </a:t>
            </a:r>
            <a:r>
              <a:rPr lang="fr-FR" i="1" dirty="0"/>
              <a:t>aksaks </a:t>
            </a:r>
            <a:r>
              <a:rPr lang="fr-FR" dirty="0"/>
              <a:t>et autres rythmes musicaux et chorégraphiques.</a:t>
            </a:r>
          </a:p>
        </p:txBody>
      </p:sp>
    </p:spTree>
    <p:extLst>
      <p:ext uri="{BB962C8B-B14F-4D97-AF65-F5344CB8AC3E}">
        <p14:creationId xmlns:p14="http://schemas.microsoft.com/office/powerpoint/2010/main" val="58254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lstStyle/>
          <a:p>
            <a:pPr marL="514350" lvl="0" indent="-514350">
              <a:buFont typeface="+mj-lt"/>
              <a:buAutoNum type="arabicPeriod"/>
            </a:pPr>
            <a:r>
              <a:rPr lang="fr-FR" dirty="0"/>
              <a:t>Tripartition saussurienne du langage verbal : langage, langues (dialectes), parole.</a:t>
            </a:r>
            <a:endParaRPr lang="en-US"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fontScale="92500" lnSpcReduction="20000"/>
          </a:bodyPr>
          <a:lstStyle/>
          <a:p>
            <a:pPr marL="0" indent="0">
              <a:buNone/>
            </a:pPr>
            <a:r>
              <a:rPr lang="fr-FR" dirty="0"/>
              <a:t>La sémiotique modale fait sienne la distinction que fait la linguistique entre langage, langue et parole (Saussure, 1906-1911-1972).</a:t>
            </a:r>
            <a:endParaRPr lang="en-US" dirty="0"/>
          </a:p>
          <a:p>
            <a:pPr marL="514350" indent="-514350">
              <a:buFont typeface="+mj-lt"/>
              <a:buAutoNum type="arabicPeriod"/>
            </a:pPr>
            <a:r>
              <a:rPr lang="fr-FR" dirty="0"/>
              <a:t>Le langage est une faculté générale et inhérente de l’humain de s’exprimer et de communiquer à l’aide d’unités sonores, ce qui permet de l’assimiler à un langage universel. </a:t>
            </a:r>
            <a:endParaRPr lang="en-US" dirty="0"/>
          </a:p>
          <a:p>
            <a:pPr marL="514350" indent="-514350">
              <a:buFont typeface="+mj-lt"/>
              <a:buAutoNum type="arabicPeriod"/>
            </a:pPr>
            <a:r>
              <a:rPr lang="fr-FR" dirty="0"/>
              <a:t>Celui-ci se décline en des </a:t>
            </a:r>
            <a:r>
              <a:rPr lang="fr-FR" i="1" dirty="0"/>
              <a:t>langues </a:t>
            </a:r>
            <a:r>
              <a:rPr lang="fr-FR" dirty="0"/>
              <a:t>culturellement différenciées, consistant chacune en un système abstrait d’unités sonores discrétisées et structurées, que l’on peut apprendre et pratiquer dans un contexte socioculturel donné. </a:t>
            </a:r>
          </a:p>
          <a:p>
            <a:pPr marL="514350" indent="-514350">
              <a:buFont typeface="+mj-lt"/>
              <a:buAutoNum type="arabicPeriod"/>
            </a:pPr>
            <a:r>
              <a:rPr lang="fr-FR" dirty="0"/>
              <a:t>Quant à la parole, en tant qu’usage contextualisé du système linguistique, elle consiste en l’actualisation que fait un locuteur donné de la compétence langagière commune à partir du système d’une </a:t>
            </a:r>
            <a:r>
              <a:rPr lang="fr-FR" i="1" dirty="0"/>
              <a:t>langue </a:t>
            </a:r>
            <a:r>
              <a:rPr lang="fr-FR" dirty="0"/>
              <a:t>particulière, et ce, à un moment précis et dans un contexte déterminé. </a:t>
            </a:r>
            <a:endParaRPr lang="en-US" dirty="0"/>
          </a:p>
        </p:txBody>
      </p:sp>
    </p:spTree>
    <p:extLst>
      <p:ext uri="{BB962C8B-B14F-4D97-AF65-F5344CB8AC3E}">
        <p14:creationId xmlns:p14="http://schemas.microsoft.com/office/powerpoint/2010/main" val="95804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3600" dirty="0">
                <a:latin typeface="Times New Roman" panose="02020603050405020304" pitchFamily="18" charset="0"/>
                <a:ea typeface="MS Mincho" panose="02020609040205080304" pitchFamily="49" charset="-128"/>
                <a:cs typeface="Times New Roman" panose="02020603050405020304" pitchFamily="18" charset="0"/>
              </a:rPr>
              <a:t>Chronométrique en culture</a:t>
            </a:r>
            <a:endParaRPr lang="en-US" sz="3600"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fontScale="77500" lnSpcReduction="20000"/>
          </a:bodyPr>
          <a:lstStyle/>
          <a:p>
            <a:r>
              <a:rPr lang="fr-FR" dirty="0"/>
              <a:t>En linguistique, l’appréhension métrique emprunte la voie de la prosodie syllabique quantitative et celle de la morphologie rythmique proférée de l’articulation des unités syllabiques. </a:t>
            </a:r>
          </a:p>
          <a:p>
            <a:r>
              <a:rPr lang="fr-FR" dirty="0"/>
              <a:t>En poétique, cette appréhension se dénomme pleinement métrique et étudie les régularités des schémas de structuration des vers, généralement, en termes de dénombrement ou en termes de quantités, de qualités (accentuelles) ou de tons oppositifs (inhérents aux langues dites à tons), inhérents aux positions syllabiques. </a:t>
            </a:r>
          </a:p>
          <a:p>
            <a:r>
              <a:rPr lang="fr-FR" dirty="0"/>
              <a:t>Quant à ce qui a trait à la musique, la métrique est généralement associée à la question de la périodicité ou </a:t>
            </a:r>
            <a:r>
              <a:rPr lang="fr-FR" i="1" dirty="0"/>
              <a:t>mesure</a:t>
            </a:r>
            <a:r>
              <a:rPr lang="fr-FR" dirty="0"/>
              <a:t>, selon son acception musicale occidentale, voire dans des textes ethnomusicologiques relativement récents:</a:t>
            </a:r>
          </a:p>
          <a:p>
            <a:r>
              <a:rPr lang="fr-FR" dirty="0"/>
              <a:t>« La métrique est la perception du regroupement régulier d’événements sonores selon des fonctions récurrentes de regroupement temporel. Nous appelons communément ces fonctions temporelles « pulsations » ou « temps » et un cycle de ces fonctions, « mesure ». Ce que nous nommons le « premier temps de la mesure » est la sensation du commencement d’un cycle temporel » (</a:t>
            </a:r>
            <a:r>
              <a:rPr lang="fr-FR" dirty="0" err="1"/>
              <a:t>Frigyesi</a:t>
            </a:r>
            <a:r>
              <a:rPr lang="fr-FR" dirty="0"/>
              <a:t>, 1999, p. 55).</a:t>
            </a:r>
          </a:p>
        </p:txBody>
      </p:sp>
    </p:spTree>
    <p:extLst>
      <p:ext uri="{BB962C8B-B14F-4D97-AF65-F5344CB8AC3E}">
        <p14:creationId xmlns:p14="http://schemas.microsoft.com/office/powerpoint/2010/main" val="372803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3600" dirty="0">
                <a:latin typeface="Times New Roman" panose="02020603050405020304" pitchFamily="18" charset="0"/>
                <a:ea typeface="MS Mincho" panose="02020609040205080304" pitchFamily="49" charset="-128"/>
                <a:cs typeface="Times New Roman" panose="02020603050405020304" pitchFamily="18" charset="0"/>
              </a:rPr>
              <a:t>Chronométrique en culture</a:t>
            </a:r>
            <a:endParaRPr lang="en-US" sz="3600"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fontScale="85000" lnSpcReduction="10000"/>
          </a:bodyPr>
          <a:lstStyle/>
          <a:p>
            <a:r>
              <a:rPr lang="fr-FR" dirty="0"/>
              <a:t>Cependant, la définition de la métrique musicale proposée par </a:t>
            </a:r>
            <a:r>
              <a:rPr lang="fr-FR" dirty="0" err="1"/>
              <a:t>Simha</a:t>
            </a:r>
            <a:r>
              <a:rPr lang="fr-FR" dirty="0"/>
              <a:t> </a:t>
            </a:r>
            <a:r>
              <a:rPr lang="fr-FR" dirty="0" err="1"/>
              <a:t>Arom</a:t>
            </a:r>
            <a:r>
              <a:rPr lang="fr-FR" dirty="0"/>
              <a:t> est plus affutée : </a:t>
            </a:r>
          </a:p>
          <a:p>
            <a:r>
              <a:rPr lang="fr-FR" i="1" dirty="0"/>
              <a:t>« La métrique équivaut ainsi au </a:t>
            </a:r>
            <a:r>
              <a:rPr lang="fr-FR" dirty="0"/>
              <a:t>metrum</a:t>
            </a:r>
            <a:r>
              <a:rPr lang="fr-FR" i="1" dirty="0"/>
              <a:t> mentionné plus haut : </a:t>
            </a:r>
            <a:r>
              <a:rPr lang="fr-FR" dirty="0"/>
              <a:t>la détermination, par rapport à une valeur constante prise comme étalon, des intervalles de temps</a:t>
            </a:r>
            <a:r>
              <a:rPr lang="fr-FR" i="1" dirty="0"/>
              <a:t>, obtenus soit par multiplication, soit par division, mais – et ce point est crucial – </a:t>
            </a:r>
            <a:r>
              <a:rPr lang="fr-FR" dirty="0"/>
              <a:t>d’où est absente toute idée de hiérarchisation. S</a:t>
            </a:r>
            <a:r>
              <a:rPr lang="fr-FR" i="1" dirty="0"/>
              <a:t>i l’on adhère à une telle définition, on peut poser d’emblée l’axiome suivant : la métrique concerne </a:t>
            </a:r>
            <a:r>
              <a:rPr lang="fr-FR" dirty="0"/>
              <a:t>l’étalonnage du temps en quantités – ou valeurs – égales ;</a:t>
            </a:r>
            <a:r>
              <a:rPr lang="fr-FR" i="1" dirty="0"/>
              <a:t> le rythme, </a:t>
            </a:r>
            <a:r>
              <a:rPr lang="fr-FR" dirty="0"/>
              <a:t>les modalités de leur regroupement</a:t>
            </a:r>
            <a:r>
              <a:rPr lang="fr-FR" i="1" dirty="0"/>
              <a:t>. Le groupement des valeurs – qui entretiennent obligatoirement un rapport strictement proportionnel avec l’étalon de temps – engendre une structure sonore, délimitée et donc </a:t>
            </a:r>
            <a:r>
              <a:rPr lang="fr-FR" dirty="0"/>
              <a:t>perceptible</a:t>
            </a:r>
            <a:r>
              <a:rPr lang="fr-FR" i="1" dirty="0"/>
              <a:t>. La métrique est quantitative, le rythme est qualitatif. La métrique est un </a:t>
            </a:r>
            <a:r>
              <a:rPr lang="fr-FR" dirty="0"/>
              <a:t>continuum</a:t>
            </a:r>
            <a:r>
              <a:rPr lang="fr-FR" i="1" dirty="0"/>
              <a:t>, le rythme est une </a:t>
            </a:r>
            <a:r>
              <a:rPr lang="fr-FR" dirty="0"/>
              <a:t>forme temporelle</a:t>
            </a:r>
            <a:r>
              <a:rPr lang="fr-FR" i="1" dirty="0"/>
              <a:t>. Pour faire image, on peut dire que la métrique est la trame muette sur laquelle le rythme se déploie » (</a:t>
            </a:r>
            <a:r>
              <a:rPr lang="fr-FR" i="1" dirty="0" err="1"/>
              <a:t>Arom</a:t>
            </a:r>
            <a:r>
              <a:rPr lang="fr-FR" i="1" dirty="0"/>
              <a:t>, 2005, p. 185).</a:t>
            </a:r>
          </a:p>
          <a:p>
            <a:endParaRPr lang="fr-FR" dirty="0"/>
          </a:p>
        </p:txBody>
      </p:sp>
    </p:spTree>
    <p:extLst>
      <p:ext uri="{BB962C8B-B14F-4D97-AF65-F5344CB8AC3E}">
        <p14:creationId xmlns:p14="http://schemas.microsoft.com/office/powerpoint/2010/main" val="58224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3600" dirty="0">
                <a:latin typeface="Times New Roman" panose="02020603050405020304" pitchFamily="18" charset="0"/>
                <a:ea typeface="MS Mincho" panose="02020609040205080304" pitchFamily="49" charset="-128"/>
                <a:cs typeface="Times New Roman" panose="02020603050405020304" pitchFamily="18" charset="0"/>
              </a:rPr>
              <a:t>Chronométrique en culture</a:t>
            </a:r>
            <a:endParaRPr lang="en-US" sz="3600"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fontScale="85000" lnSpcReduction="20000"/>
          </a:bodyPr>
          <a:lstStyle/>
          <a:p>
            <a:r>
              <a:rPr lang="fr-FR" dirty="0"/>
              <a:t>Or, Jérôme Cler (1997, 2010) s’insurge contre cet étalonnage strictement quantitatif (par dénombrement de temps premiers) ainsi proposé, en termes de métrique musicale, et plus particulièrement pour les valeurs bichrones du rythme </a:t>
            </a:r>
            <a:r>
              <a:rPr lang="fr-FR" i="1" dirty="0"/>
              <a:t>aksak</a:t>
            </a:r>
            <a:r>
              <a:rPr lang="fr-FR" dirty="0"/>
              <a:t>. Aussi propose-t-il une appréhension plus continue de ces valeurs, en découplant les concepts de </a:t>
            </a:r>
            <a:r>
              <a:rPr lang="fr-FR" i="1" dirty="0" err="1"/>
              <a:t>rhythmos</a:t>
            </a:r>
            <a:r>
              <a:rPr lang="fr-FR" dirty="0"/>
              <a:t> et d’</a:t>
            </a:r>
            <a:r>
              <a:rPr lang="fr-FR" i="1" dirty="0" err="1"/>
              <a:t>arithmos</a:t>
            </a:r>
            <a:r>
              <a:rPr lang="fr-FR" dirty="0"/>
              <a:t>. </a:t>
            </a:r>
          </a:p>
          <a:p>
            <a:r>
              <a:rPr lang="fr-FR" dirty="0"/>
              <a:t>Il s’inscrit à cet effet dans l’opposition forgée, dans le champ musical, par Pierre Boulez (1964, p. 93-113), entre un espace-temps </a:t>
            </a:r>
            <a:r>
              <a:rPr lang="fr-FR" i="1" dirty="0"/>
              <a:t>lisse</a:t>
            </a:r>
            <a:r>
              <a:rPr lang="fr-FR" dirty="0"/>
              <a:t> (qu’on occupe sans compter) et un espace-temps </a:t>
            </a:r>
            <a:r>
              <a:rPr lang="fr-FR" i="1" dirty="0"/>
              <a:t>strié</a:t>
            </a:r>
            <a:r>
              <a:rPr lang="fr-FR" dirty="0"/>
              <a:t> (qu’on compte pour occuper). Aussi Gilles Deleuze et Félix Guattari (1980) théorisent-ils cette opposition, en termes d’espace </a:t>
            </a:r>
            <a:r>
              <a:rPr lang="fr-FR" i="1" dirty="0"/>
              <a:t>strié</a:t>
            </a:r>
            <a:r>
              <a:rPr lang="fr-FR" dirty="0"/>
              <a:t> ou sédentaire et d’espace </a:t>
            </a:r>
            <a:r>
              <a:rPr lang="fr-FR" i="1" dirty="0"/>
              <a:t>lisse</a:t>
            </a:r>
            <a:r>
              <a:rPr lang="fr-FR" dirty="0"/>
              <a:t> ou nomade. </a:t>
            </a:r>
          </a:p>
          <a:p>
            <a:r>
              <a:rPr lang="fr-FR" dirty="0"/>
              <a:t>Jean During (1997) reprend cette dialectique dans son analyse des rythmes ovoïdes chez les Baloutches, dont le tempo du </a:t>
            </a:r>
            <a:r>
              <a:rPr lang="fr-FR" i="1" dirty="0"/>
              <a:t>chronométrage</a:t>
            </a:r>
            <a:r>
              <a:rPr lang="fr-FR" dirty="0"/>
              <a:t> est soumis à des variations périodiques uniformes au sein des périodes macrométriques (d’une manière quelque peu comparable avec le </a:t>
            </a:r>
            <a:r>
              <a:rPr lang="fr-FR" i="1" dirty="0"/>
              <a:t>rubato</a:t>
            </a:r>
            <a:r>
              <a:rPr lang="fr-FR" dirty="0"/>
              <a:t> systématique et périodique de la valse viennoise). </a:t>
            </a:r>
          </a:p>
        </p:txBody>
      </p:sp>
    </p:spTree>
    <p:extLst>
      <p:ext uri="{BB962C8B-B14F-4D97-AF65-F5344CB8AC3E}">
        <p14:creationId xmlns:p14="http://schemas.microsoft.com/office/powerpoint/2010/main" val="181121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3600" dirty="0">
                <a:latin typeface="Times New Roman" panose="02020603050405020304" pitchFamily="18" charset="0"/>
                <a:ea typeface="MS Mincho" panose="02020609040205080304" pitchFamily="49" charset="-128"/>
                <a:cs typeface="Times New Roman" panose="02020603050405020304" pitchFamily="18" charset="0"/>
              </a:rPr>
              <a:t>Chronométrique en culture</a:t>
            </a:r>
            <a:endParaRPr lang="en-US" sz="3600"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lnSpcReduction="10000"/>
          </a:bodyPr>
          <a:lstStyle/>
          <a:p>
            <a:r>
              <a:rPr lang="fr-FR" dirty="0"/>
              <a:t>Et c’est en conclusion de son étude de l’</a:t>
            </a:r>
            <a:r>
              <a:rPr lang="fr-FR" i="1" dirty="0"/>
              <a:t>aksak</a:t>
            </a:r>
            <a:r>
              <a:rPr lang="fr-FR" dirty="0"/>
              <a:t> sur le territoire de </a:t>
            </a:r>
            <a:r>
              <a:rPr lang="fr-FR" dirty="0" err="1"/>
              <a:t>Masıt</a:t>
            </a:r>
            <a:r>
              <a:rPr lang="fr-FR" dirty="0"/>
              <a:t>, dans les montagnes du Taurus occidental, et à la lueur de l’observation de variations en fonction du contexte de la performance musicale et de son tempo, que Jérôme Cler écrit :</a:t>
            </a:r>
          </a:p>
          <a:p>
            <a:r>
              <a:rPr lang="fr-FR" i="1" dirty="0"/>
              <a:t>« D’une certaine façon, contre le temps strié, discret, nombré, tout notre effort devra s’attacher désormais à penser le continu. Se répète le vieux débat, sur l’étymologie de </a:t>
            </a:r>
            <a:r>
              <a:rPr lang="fr-FR" dirty="0" err="1"/>
              <a:t>rhythmos</a:t>
            </a:r>
            <a:r>
              <a:rPr lang="fr-FR" i="1" dirty="0"/>
              <a:t>, entre la « cadence des flots » contestée par Benveniste dans son célèbre article (1966), et « la manière particulière de fluer », qu’il lui opposait ; et c’est la nature de ce « flux » qui requiert à présent toute notre attention » (Cler, 1997, p. 16).</a:t>
            </a:r>
          </a:p>
        </p:txBody>
      </p:sp>
    </p:spTree>
    <p:extLst>
      <p:ext uri="{BB962C8B-B14F-4D97-AF65-F5344CB8AC3E}">
        <p14:creationId xmlns:p14="http://schemas.microsoft.com/office/powerpoint/2010/main" val="265708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3600" dirty="0">
                <a:latin typeface="Times New Roman" panose="02020603050405020304" pitchFamily="18" charset="0"/>
                <a:ea typeface="MS Mincho" panose="02020609040205080304" pitchFamily="49" charset="-128"/>
                <a:cs typeface="Times New Roman" panose="02020603050405020304" pitchFamily="18" charset="0"/>
              </a:rPr>
              <a:t>Chronométrique en culture</a:t>
            </a:r>
            <a:endParaRPr lang="en-US" sz="3600"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fontScale="70000" lnSpcReduction="20000"/>
          </a:bodyPr>
          <a:lstStyle/>
          <a:p>
            <a:r>
              <a:rPr lang="fr-FR" dirty="0"/>
              <a:t>C’est en ce sens que la sémiotique modale pose que les </a:t>
            </a:r>
            <a:r>
              <a:rPr lang="fr-FR" i="1" dirty="0"/>
              <a:t>phonèmes modaux</a:t>
            </a:r>
            <a:r>
              <a:rPr lang="fr-FR" dirty="0"/>
              <a:t> s’intègrent temporellement dans des unités métriques minimales d’ordre qualitatif, qui consistent en des pulsations non forcément isochrones, à partir desquelles la monodie reçoit sa structuration rythmique. </a:t>
            </a:r>
          </a:p>
          <a:p>
            <a:r>
              <a:rPr lang="fr-FR" dirty="0"/>
              <a:t>Or, si la métrique poétique est quantitative dans certaines traditions poétiques, elle est en revanche qualitative dans d’autres systèmes, et ce, sans induire aucune aporie terminologique qui serait inhérente à la qualité </a:t>
            </a:r>
            <a:r>
              <a:rPr lang="fr-FR" i="1" dirty="0"/>
              <a:t>quantitative</a:t>
            </a:r>
            <a:r>
              <a:rPr lang="fr-FR" dirty="0"/>
              <a:t> qui caractérise l’étymologie du terme </a:t>
            </a:r>
            <a:r>
              <a:rPr lang="fr-FR" i="1" dirty="0"/>
              <a:t>métrique</a:t>
            </a:r>
            <a:r>
              <a:rPr lang="fr-FR" dirty="0"/>
              <a:t>. De fait, cela permet d’envisager une appréhension plus appropriée des rythmes à temporalité lisse des ovoïdes et autres bichrones à ratios variables. </a:t>
            </a:r>
          </a:p>
          <a:p>
            <a:r>
              <a:rPr lang="fr-FR" dirty="0"/>
              <a:t>En épousant résolument la distinction qualitative, une telle métrique temporelle musicale s’inscrit dans la sous-jacence morphophonologique générative du rythme musical. </a:t>
            </a:r>
          </a:p>
          <a:p>
            <a:r>
              <a:rPr lang="fr-FR" dirty="0"/>
              <a:t>Si la </a:t>
            </a:r>
            <a:r>
              <a:rPr lang="fr-FR" i="1" dirty="0"/>
              <a:t>phonétique mélodique</a:t>
            </a:r>
            <a:r>
              <a:rPr lang="fr-FR" dirty="0"/>
              <a:t> est proprement </a:t>
            </a:r>
            <a:r>
              <a:rPr lang="fr-FR" i="1" dirty="0"/>
              <a:t>mélométrique quantitative</a:t>
            </a:r>
            <a:r>
              <a:rPr lang="fr-FR" dirty="0"/>
              <a:t>, la </a:t>
            </a:r>
            <a:r>
              <a:rPr lang="fr-FR" i="1" dirty="0"/>
              <a:t>phonologie mélodique</a:t>
            </a:r>
            <a:r>
              <a:rPr lang="fr-FR" dirty="0"/>
              <a:t> s’intéresse prioritairement à la ségrégation qualitative distinctive et pertinente des donnés phonétiques mélodiques. Ainsi en serait-il de ce qui se dénommerait </a:t>
            </a:r>
            <a:r>
              <a:rPr lang="fr-FR" i="1" dirty="0"/>
              <a:t>phonétique rythmique</a:t>
            </a:r>
            <a:r>
              <a:rPr lang="fr-FR" dirty="0"/>
              <a:t> et qui ressortirait de la métrique quantitative musicale décrite par </a:t>
            </a:r>
            <a:r>
              <a:rPr lang="fr-FR" dirty="0" err="1"/>
              <a:t>Simha</a:t>
            </a:r>
            <a:r>
              <a:rPr lang="fr-FR" dirty="0"/>
              <a:t> </a:t>
            </a:r>
            <a:r>
              <a:rPr lang="fr-FR" dirty="0" err="1"/>
              <a:t>Arom</a:t>
            </a:r>
            <a:r>
              <a:rPr lang="fr-FR" dirty="0"/>
              <a:t>. </a:t>
            </a:r>
          </a:p>
        </p:txBody>
      </p:sp>
    </p:spTree>
    <p:extLst>
      <p:ext uri="{BB962C8B-B14F-4D97-AF65-F5344CB8AC3E}">
        <p14:creationId xmlns:p14="http://schemas.microsoft.com/office/powerpoint/2010/main" val="326474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3600" dirty="0">
                <a:latin typeface="Times New Roman" panose="02020603050405020304" pitchFamily="18" charset="0"/>
                <a:ea typeface="MS Mincho" panose="02020609040205080304" pitchFamily="49" charset="-128"/>
                <a:cs typeface="Times New Roman" panose="02020603050405020304" pitchFamily="18" charset="0"/>
              </a:rPr>
              <a:t>Chronométrique en culture</a:t>
            </a:r>
            <a:endParaRPr lang="en-US" sz="3600"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fontScale="92500"/>
          </a:bodyPr>
          <a:lstStyle/>
          <a:p>
            <a:r>
              <a:rPr lang="fr-FR" dirty="0"/>
              <a:t>Par contre la </a:t>
            </a:r>
            <a:r>
              <a:rPr lang="fr-FR" i="1" dirty="0"/>
              <a:t>phonologie rythmique générative</a:t>
            </a:r>
            <a:r>
              <a:rPr lang="fr-FR" dirty="0"/>
              <a:t> procède d’une métrique qualitative. Il s’agit d’une catégorisation </a:t>
            </a:r>
            <a:r>
              <a:rPr lang="fr-FR" i="1" dirty="0"/>
              <a:t>phonométrique</a:t>
            </a:r>
            <a:r>
              <a:rPr lang="fr-FR" dirty="0"/>
              <a:t> qualitative sous-jacente à la </a:t>
            </a:r>
            <a:r>
              <a:rPr lang="fr-FR" i="1" dirty="0" err="1"/>
              <a:t>phonémétrique</a:t>
            </a:r>
            <a:r>
              <a:rPr lang="fr-FR" dirty="0"/>
              <a:t> quantitative de la surface monodique. </a:t>
            </a:r>
          </a:p>
          <a:p>
            <a:r>
              <a:rPr lang="fr-FR" dirty="0"/>
              <a:t>Force est alors de reconnaître que seule une telle phonologie métrique catégorielle serait susceptible de s’inscrire dans une sémiotique grammaticale générative. </a:t>
            </a:r>
          </a:p>
          <a:p>
            <a:r>
              <a:rPr lang="fr-FR" dirty="0"/>
              <a:t>La notion métronomique d’étalon fixe ou </a:t>
            </a:r>
            <a:r>
              <a:rPr lang="fr-FR" i="1" dirty="0"/>
              <a:t>metrum </a:t>
            </a:r>
            <a:r>
              <a:rPr lang="fr-FR" dirty="0"/>
              <a:t>cède ici le pas devant celle, plus élastique et fluctuante, de </a:t>
            </a:r>
            <a:r>
              <a:rPr lang="fr-FR" i="1" dirty="0"/>
              <a:t>pulsation</a:t>
            </a:r>
            <a:r>
              <a:rPr lang="fr-FR" dirty="0"/>
              <a:t>, telle que la définit Jacques Bouët (1997), en se référant notamment aux travaux de Constantin </a:t>
            </a:r>
            <a:r>
              <a:rPr lang="fr-FR" dirty="0" err="1"/>
              <a:t>Brăiloiu</a:t>
            </a:r>
            <a:r>
              <a:rPr lang="fr-FR" dirty="0"/>
              <a:t> sur le </a:t>
            </a:r>
            <a:r>
              <a:rPr lang="fr-FR" i="1" dirty="0" err="1"/>
              <a:t>giusto</a:t>
            </a:r>
            <a:r>
              <a:rPr lang="fr-FR" dirty="0"/>
              <a:t> </a:t>
            </a:r>
            <a:r>
              <a:rPr lang="fr-FR" i="1" dirty="0"/>
              <a:t>syllabique</a:t>
            </a:r>
            <a:r>
              <a:rPr lang="fr-FR" dirty="0"/>
              <a:t> (1948-1952) et la rythmique </a:t>
            </a:r>
            <a:r>
              <a:rPr lang="fr-FR" i="1" dirty="0"/>
              <a:t>aksak</a:t>
            </a:r>
            <a:r>
              <a:rPr lang="fr-FR" dirty="0"/>
              <a:t> (1951-1973). </a:t>
            </a:r>
          </a:p>
        </p:txBody>
      </p:sp>
    </p:spTree>
    <p:extLst>
      <p:ext uri="{BB962C8B-B14F-4D97-AF65-F5344CB8AC3E}">
        <p14:creationId xmlns:p14="http://schemas.microsoft.com/office/powerpoint/2010/main" val="305065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3600" dirty="0">
                <a:latin typeface="Times New Roman" panose="02020603050405020304" pitchFamily="18" charset="0"/>
                <a:ea typeface="MS Mincho" panose="02020609040205080304" pitchFamily="49" charset="-128"/>
                <a:cs typeface="Times New Roman" panose="02020603050405020304" pitchFamily="18" charset="0"/>
              </a:rPr>
              <a:t>Chronométrique en culture</a:t>
            </a:r>
            <a:endParaRPr lang="en-US" sz="3600"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fontScale="85000" lnSpcReduction="20000"/>
          </a:bodyPr>
          <a:lstStyle/>
          <a:p>
            <a:r>
              <a:rPr lang="fr-FR" dirty="0"/>
              <a:t>La </a:t>
            </a:r>
            <a:r>
              <a:rPr lang="fr-FR" dirty="0" err="1"/>
              <a:t>bichronie</a:t>
            </a:r>
            <a:r>
              <a:rPr lang="fr-FR" dirty="0"/>
              <a:t> (2/1 pour le </a:t>
            </a:r>
            <a:r>
              <a:rPr lang="fr-FR" i="1" dirty="0" err="1"/>
              <a:t>giusto</a:t>
            </a:r>
            <a:r>
              <a:rPr lang="fr-FR" i="1" dirty="0"/>
              <a:t> </a:t>
            </a:r>
            <a:r>
              <a:rPr lang="fr-FR" dirty="0"/>
              <a:t>et 3/2 pour l’</a:t>
            </a:r>
            <a:r>
              <a:rPr lang="fr-FR" i="1" dirty="0"/>
              <a:t>aksak</a:t>
            </a:r>
            <a:r>
              <a:rPr lang="fr-FR" dirty="0"/>
              <a:t>) inhérente à ces deux modèles rythmiques, à micrométrique irrégulière, repose en effet sur l’existence, dans chaque cas de figure, de deux unités métriques minimales de même statut, qui sont irréductibles l’une à l’autre, y inclus par voie de monnayage, et ce, même lorsqu’elles sont dans un rapport chronométrique idéel de 2/1, comme dans le </a:t>
            </a:r>
            <a:r>
              <a:rPr lang="fr-FR" i="1" dirty="0" err="1"/>
              <a:t>giusto</a:t>
            </a:r>
            <a:r>
              <a:rPr lang="fr-FR" dirty="0"/>
              <a:t>. </a:t>
            </a:r>
          </a:p>
          <a:p>
            <a:r>
              <a:rPr lang="fr-FR" dirty="0"/>
              <a:t>Ainsi ces valeurs bichrones relèvent-elles en toute logique de la notion de </a:t>
            </a:r>
            <a:r>
              <a:rPr lang="fr-FR" i="1" dirty="0"/>
              <a:t>pulsation irrégulière</a:t>
            </a:r>
            <a:r>
              <a:rPr lang="fr-FR" dirty="0"/>
              <a:t> ou </a:t>
            </a:r>
            <a:r>
              <a:rPr lang="fr-FR" i="1" dirty="0"/>
              <a:t>hétérochrone</a:t>
            </a:r>
            <a:r>
              <a:rPr lang="fr-FR" dirty="0"/>
              <a:t>, se déclinant en au moins deux valeurs différentes sur un même segment musical. </a:t>
            </a:r>
          </a:p>
          <a:p>
            <a:r>
              <a:rPr lang="fr-FR" dirty="0"/>
              <a:t>Cette pluralité chronométrique </a:t>
            </a:r>
            <a:r>
              <a:rPr lang="fr-FR" dirty="0" err="1"/>
              <a:t>pulsationnelle</a:t>
            </a:r>
            <a:r>
              <a:rPr lang="fr-FR" dirty="0"/>
              <a:t>, que je qualifie d’</a:t>
            </a:r>
            <a:r>
              <a:rPr lang="fr-FR" i="1" dirty="0" err="1"/>
              <a:t>anisochrone</a:t>
            </a:r>
            <a:r>
              <a:rPr lang="fr-FR" dirty="0"/>
              <a:t> (Abou Mrad, 2004)</a:t>
            </a:r>
            <a:r>
              <a:rPr lang="fr-FR" i="1" dirty="0"/>
              <a:t>,</a:t>
            </a:r>
            <a:r>
              <a:rPr lang="fr-FR" dirty="0"/>
              <a:t> s’accroît en contexte micrométrique </a:t>
            </a:r>
            <a:r>
              <a:rPr lang="fr-FR" i="1" dirty="0" err="1"/>
              <a:t>polychrone</a:t>
            </a:r>
            <a:r>
              <a:rPr lang="fr-FR" dirty="0"/>
              <a:t>, qu’il relève d’une rythmique périodique ou qu’il soit associé à des rythmes </a:t>
            </a:r>
            <a:r>
              <a:rPr lang="fr-FR" i="1" dirty="0"/>
              <a:t>a priori </a:t>
            </a:r>
            <a:r>
              <a:rPr lang="fr-FR" dirty="0"/>
              <a:t>non-mesurés (cantillation, </a:t>
            </a:r>
            <a:r>
              <a:rPr lang="fr-FR" i="1" dirty="0" err="1"/>
              <a:t>taqsīm</a:t>
            </a:r>
            <a:r>
              <a:rPr lang="fr-FR" dirty="0"/>
              <a:t>)</a:t>
            </a:r>
            <a:r>
              <a:rPr lang="fr-FR" i="1" dirty="0"/>
              <a:t> </a:t>
            </a:r>
            <a:r>
              <a:rPr lang="fr-FR" dirty="0"/>
              <a:t>ou à des rythmiques associées à un tempo (ou à une </a:t>
            </a:r>
            <a:r>
              <a:rPr lang="fr-FR" dirty="0" err="1"/>
              <a:t>agogie</a:t>
            </a:r>
            <a:r>
              <a:rPr lang="fr-FR" dirty="0"/>
              <a:t>) </a:t>
            </a:r>
            <a:r>
              <a:rPr lang="fr-FR" dirty="0" err="1"/>
              <a:t>microunitaire</a:t>
            </a:r>
            <a:r>
              <a:rPr lang="fr-FR" dirty="0"/>
              <a:t> variable selon une fonction périodique uniforme, comme les rythmes </a:t>
            </a:r>
            <a:r>
              <a:rPr lang="fr-FR" i="1" dirty="0"/>
              <a:t>ovoïdes</a:t>
            </a:r>
            <a:r>
              <a:rPr lang="fr-FR" dirty="0"/>
              <a:t>. </a:t>
            </a:r>
          </a:p>
        </p:txBody>
      </p:sp>
    </p:spTree>
    <p:extLst>
      <p:ext uri="{BB962C8B-B14F-4D97-AF65-F5344CB8AC3E}">
        <p14:creationId xmlns:p14="http://schemas.microsoft.com/office/powerpoint/2010/main" val="256444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dirty="0"/>
              <a:t>Unités métriques musicales minimales ou phonométriques ou pulsations</a:t>
            </a:r>
            <a:endParaRPr lang="en-US" sz="3600"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a:bodyPr>
          <a:lstStyle/>
          <a:p>
            <a:r>
              <a:rPr lang="fr-FR" dirty="0"/>
              <a:t>Quant à la délimitation des unités métriques musicales minimales ou </a:t>
            </a:r>
            <a:r>
              <a:rPr lang="fr-FR" i="1" dirty="0"/>
              <a:t>pulsations</a:t>
            </a:r>
            <a:r>
              <a:rPr lang="fr-FR" dirty="0"/>
              <a:t> de durées égales ou inégales, elle repose sur la relation que tisse le texte musical avec les déterminants culturels englobants et/ou contextuels. </a:t>
            </a:r>
          </a:p>
        </p:txBody>
      </p:sp>
    </p:spTree>
    <p:extLst>
      <p:ext uri="{BB962C8B-B14F-4D97-AF65-F5344CB8AC3E}">
        <p14:creationId xmlns:p14="http://schemas.microsoft.com/office/powerpoint/2010/main" val="124255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dirty="0"/>
              <a:t>Unités métrique musicales minimales: Déterminant verbal</a:t>
            </a:r>
            <a:endParaRPr lang="en-US" sz="3600"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lnSpcReduction="10000"/>
          </a:bodyPr>
          <a:lstStyle/>
          <a:p>
            <a:r>
              <a:rPr lang="fr-FR" dirty="0"/>
              <a:t>En musique vocale, la prosodie syllabique de la prose cantillée et la métrique poétique de la poésie chantée imposent des contraintes métriques et rythmiques à la musicalisation de ces textes. </a:t>
            </a:r>
          </a:p>
          <a:p>
            <a:r>
              <a:rPr lang="fr-FR" dirty="0"/>
              <a:t>Ainsi l’unité métrique musicale minimale ou pulsation se construit-elle (tout au moins partiellement) en fonction de l’unité métrique verbale, en l’occurrence, en fonction </a:t>
            </a:r>
          </a:p>
          <a:p>
            <a:pPr lvl="3"/>
            <a:r>
              <a:rPr lang="fr-FR" dirty="0"/>
              <a:t>des syllabes, </a:t>
            </a:r>
          </a:p>
          <a:p>
            <a:pPr lvl="3"/>
            <a:r>
              <a:rPr lang="fr-FR" dirty="0"/>
              <a:t>des unités métriques poétiques englobantes, notamment, les pieds, ou </a:t>
            </a:r>
          </a:p>
          <a:p>
            <a:pPr lvl="3"/>
            <a:r>
              <a:rPr lang="fr-FR" dirty="0"/>
              <a:t>des unités métriques </a:t>
            </a:r>
            <a:r>
              <a:rPr lang="fr-FR" dirty="0" err="1"/>
              <a:t>infrasyllabiques</a:t>
            </a:r>
            <a:r>
              <a:rPr lang="fr-FR" dirty="0"/>
              <a:t>, lorsque les syllabes sont significativement prolongées par le biais d’un remplissage mélismatique, en vertu de contraintes quantitatives particulières, </a:t>
            </a:r>
          </a:p>
          <a:p>
            <a:pPr lvl="4"/>
            <a:r>
              <a:rPr lang="fr-FR" dirty="0"/>
              <a:t>comme celles imposées à la cantillation de la prose arabe par l’application de l’orthoépie rigoureuse de cette langue et </a:t>
            </a:r>
          </a:p>
          <a:p>
            <a:pPr lvl="4"/>
            <a:r>
              <a:rPr lang="fr-FR" dirty="0"/>
              <a:t>le style mélismatique imposé par le cadre culturel/cultuel. </a:t>
            </a:r>
          </a:p>
          <a:p>
            <a:endParaRPr lang="fr-FR" dirty="0"/>
          </a:p>
        </p:txBody>
      </p:sp>
    </p:spTree>
    <p:extLst>
      <p:ext uri="{BB962C8B-B14F-4D97-AF65-F5344CB8AC3E}">
        <p14:creationId xmlns:p14="http://schemas.microsoft.com/office/powerpoint/2010/main" val="368435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lstStyle/>
          <a:p>
            <a:pPr marL="514350" lvl="0" indent="-514350">
              <a:buFont typeface="+mj-lt"/>
              <a:buAutoNum type="arabicPeriod"/>
            </a:pPr>
            <a:r>
              <a:rPr lang="fr-FR" dirty="0"/>
              <a:t>Tripartition saussurienne du langage verbal : langage, langues (dialectes), parole.</a:t>
            </a:r>
            <a:endParaRPr lang="en-US"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fontScale="92500" lnSpcReduction="20000"/>
          </a:bodyPr>
          <a:lstStyle/>
          <a:p>
            <a:pPr marL="0" indent="0">
              <a:buNone/>
            </a:pPr>
            <a:r>
              <a:rPr lang="fr-FR" dirty="0"/>
              <a:t>La linguistique saussurienne adopte cette tripartition (Saussure, 1906-1911-1972):</a:t>
            </a:r>
            <a:endParaRPr lang="en-US" dirty="0"/>
          </a:p>
          <a:p>
            <a:pPr marL="514350" indent="-514350">
              <a:buFont typeface="+mj-lt"/>
              <a:buAutoNum type="arabicPeriod"/>
            </a:pPr>
            <a:r>
              <a:rPr lang="fr-FR" dirty="0"/>
              <a:t>Le langage est une faculté générale et inhérente de l’humain de s’exprimer et de communiquer à l’aide d’unités sonores, ce qui permet de l’assimiler à un langage universel. </a:t>
            </a:r>
            <a:endParaRPr lang="en-US" dirty="0"/>
          </a:p>
          <a:p>
            <a:pPr marL="514350" indent="-514350">
              <a:buFont typeface="+mj-lt"/>
              <a:buAutoNum type="arabicPeriod"/>
            </a:pPr>
            <a:r>
              <a:rPr lang="fr-FR" dirty="0"/>
              <a:t>Celui-ci se décline en des </a:t>
            </a:r>
            <a:r>
              <a:rPr lang="fr-FR" i="1" dirty="0"/>
              <a:t>langues </a:t>
            </a:r>
            <a:r>
              <a:rPr lang="fr-FR" dirty="0"/>
              <a:t>culturellement différenciées, consistant chacune en un système abstrait d’unités sonores discrétisées et structurées, que l’on peut apprendre et pratiquer dans un contexte socioculturel donné. </a:t>
            </a:r>
          </a:p>
          <a:p>
            <a:pPr marL="514350" indent="-514350">
              <a:buFont typeface="+mj-lt"/>
              <a:buAutoNum type="arabicPeriod"/>
            </a:pPr>
            <a:r>
              <a:rPr lang="fr-FR" dirty="0"/>
              <a:t>Quant à la parole, en tant qu’usage contextualisé du système linguistique, elle consiste en l’actualisation que fait un locuteur donné de la compétence langagière commune à partir du système d’une </a:t>
            </a:r>
            <a:r>
              <a:rPr lang="fr-FR" i="1" dirty="0"/>
              <a:t>langue </a:t>
            </a:r>
            <a:r>
              <a:rPr lang="fr-FR" dirty="0"/>
              <a:t>particulière, et ce, à un moment précis et dans un contexte déterminé. </a:t>
            </a:r>
            <a:endParaRPr lang="en-US" dirty="0"/>
          </a:p>
        </p:txBody>
      </p:sp>
    </p:spTree>
    <p:extLst>
      <p:ext uri="{BB962C8B-B14F-4D97-AF65-F5344CB8AC3E}">
        <p14:creationId xmlns:p14="http://schemas.microsoft.com/office/powerpoint/2010/main" val="95804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dirty="0"/>
              <a:t>Unités métrique musicales minimales: Déterminant gestuel</a:t>
            </a:r>
            <a:endParaRPr lang="en-US" sz="3600"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a:bodyPr>
          <a:lstStyle/>
          <a:p>
            <a:r>
              <a:rPr lang="fr-FR" dirty="0"/>
              <a:t>En musique vocale mesurée, des contraintes supplémentaires entrent en jeu, qui sont en relation avec le geste culturel qui impose sa récurrence périodique à la musique. </a:t>
            </a:r>
          </a:p>
          <a:p>
            <a:r>
              <a:rPr lang="fr-FR" dirty="0"/>
              <a:t>Il s’agit de pas et d’autres unités chorégraphiques ou rituelles qui segmentent le temps et fondent des unités métriques musicales à partir desquelles se compose le rythme musical. </a:t>
            </a:r>
          </a:p>
          <a:p>
            <a:r>
              <a:rPr lang="fr-FR" dirty="0"/>
              <a:t>En outre, le déterminant chorégraphique peut s’exprimer explicitement par l’intrication de modules percussifs cycliques (à frappes syllabées de qualités différenciées).</a:t>
            </a:r>
          </a:p>
        </p:txBody>
      </p:sp>
    </p:spTree>
    <p:extLst>
      <p:ext uri="{BB962C8B-B14F-4D97-AF65-F5344CB8AC3E}">
        <p14:creationId xmlns:p14="http://schemas.microsoft.com/office/powerpoint/2010/main" val="367957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lstStyle/>
          <a:p>
            <a:r>
              <a:rPr lang="fr-FR" dirty="0"/>
              <a:t>2. Le signe linguistique et ses significations.</a:t>
            </a:r>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fontScale="62500" lnSpcReduction="20000"/>
          </a:bodyPr>
          <a:lstStyle/>
          <a:p>
            <a:pPr marL="514350" lvl="0" indent="-514350">
              <a:buFont typeface="+mj-lt"/>
              <a:buAutoNum type="arabicPeriod"/>
            </a:pPr>
            <a:r>
              <a:rPr lang="fr-FR" dirty="0"/>
              <a:t>Saussure: Signifiant (face sensible) – Signifié (face conceptuelle)</a:t>
            </a:r>
          </a:p>
          <a:p>
            <a:pPr marL="514350" indent="-514350">
              <a:buFont typeface="+mj-lt"/>
              <a:buAutoNum type="arabicPeriod"/>
            </a:pPr>
            <a:r>
              <a:rPr lang="fr-FR" dirty="0"/>
              <a:t>Le procès de la signifiance du langage verbal se fonde en premier lieu sur le signe, cette unité de la langue que représente le triangle sémiotique. </a:t>
            </a:r>
          </a:p>
          <a:p>
            <a:pPr marL="514350" indent="-514350">
              <a:buFont typeface="+mj-lt"/>
              <a:buAutoNum type="arabicPeriod"/>
            </a:pPr>
            <a:r>
              <a:rPr lang="fr-FR" dirty="0"/>
              <a:t>Celui-ci est hérité de la triade scolastique </a:t>
            </a:r>
            <a:r>
              <a:rPr lang="fr-FR" i="1" dirty="0"/>
              <a:t>vox – </a:t>
            </a:r>
            <a:r>
              <a:rPr lang="fr-FR" i="1" dirty="0" err="1"/>
              <a:t>conceptus</a:t>
            </a:r>
            <a:r>
              <a:rPr lang="fr-FR" i="1" dirty="0"/>
              <a:t> – </a:t>
            </a:r>
            <a:r>
              <a:rPr lang="fr-FR" i="1" dirty="0" err="1"/>
              <a:t>res</a:t>
            </a:r>
            <a:r>
              <a:rPr lang="fr-FR" i="1" dirty="0"/>
              <a:t>.</a:t>
            </a:r>
            <a:r>
              <a:rPr lang="fr-FR" dirty="0"/>
              <a:t> Il relie le signe, dans sa double face formelle -sonore ou graphique- (signifiant, Sa) et conceptuelle-référentielle (signifié, Sé, référence), à un référent mondain (Ogden et Richards, 1923, Ullmann, 1952, Kerbrat-</a:t>
            </a:r>
            <a:r>
              <a:rPr lang="fr-FR" dirty="0" err="1"/>
              <a:t>Orecchioni</a:t>
            </a:r>
            <a:r>
              <a:rPr lang="fr-FR" dirty="0"/>
              <a:t>, 2005, Meeùs, 2012-2013). </a:t>
            </a:r>
          </a:p>
          <a:p>
            <a:pPr marL="514350" indent="-514350">
              <a:buFont typeface="+mj-lt"/>
              <a:buAutoNum type="arabicPeriod"/>
            </a:pPr>
            <a:r>
              <a:rPr lang="fr-FR" dirty="0"/>
              <a:t>Quant au processus sémiotique établi par </a:t>
            </a:r>
            <a:r>
              <a:rPr lang="fr-CA" dirty="0"/>
              <a:t>Charles Sanders Peirce,</a:t>
            </a:r>
            <a:r>
              <a:rPr lang="fr-FR" dirty="0"/>
              <a:t> il consiste en un rapport triadique qui repose sur un signe </a:t>
            </a:r>
            <a:r>
              <a:rPr lang="fr-FR" sz="2700" dirty="0"/>
              <a:t>matériel</a:t>
            </a:r>
            <a:r>
              <a:rPr lang="fr-FR" dirty="0"/>
              <a:t>, ou </a:t>
            </a:r>
            <a:r>
              <a:rPr lang="fr-FR" i="1" dirty="0" err="1"/>
              <a:t>representamen</a:t>
            </a:r>
            <a:r>
              <a:rPr lang="fr-FR" dirty="0"/>
              <a:t> (premier), qui dénote un </a:t>
            </a:r>
            <a:r>
              <a:rPr lang="fr-FR" i="1" dirty="0"/>
              <a:t>objet</a:t>
            </a:r>
            <a:r>
              <a:rPr lang="fr-FR" dirty="0"/>
              <a:t> de pensée (second), grâce à un </a:t>
            </a:r>
            <a:r>
              <a:rPr lang="fr-FR" i="1" dirty="0"/>
              <a:t>interprétant</a:t>
            </a:r>
            <a:r>
              <a:rPr lang="fr-FR" dirty="0"/>
              <a:t> (troisième). Ainsi les objets forment-ils « une série infinie de représentations, chacune représentant la précédente » (Peirce, 1931-1935-1978, vol. 1, § 339). La description de Peirce se résume donc à celle du </a:t>
            </a:r>
            <a:r>
              <a:rPr lang="fr-FR" i="1" dirty="0"/>
              <a:t>réseau </a:t>
            </a:r>
            <a:r>
              <a:rPr lang="fr-FR" dirty="0"/>
              <a:t>(sémantique ou) </a:t>
            </a:r>
            <a:r>
              <a:rPr lang="fr-FR" i="1" dirty="0"/>
              <a:t>sémiotique, </a:t>
            </a:r>
            <a:r>
              <a:rPr lang="fr-FR" dirty="0"/>
              <a:t>où chaque signe peut déterminer plusieurs interprétants et renvoyer à plusieurs objets (Meeùs, 1992a). </a:t>
            </a:r>
            <a:endParaRPr lang="en-US" dirty="0"/>
          </a:p>
          <a:p>
            <a:pPr hangingPunct="0"/>
            <a:r>
              <a:rPr lang="fr-FR" dirty="0"/>
              <a:t>« Un signe, ou </a:t>
            </a:r>
            <a:r>
              <a:rPr lang="fr-FR" i="1" dirty="0" err="1"/>
              <a:t>representamen</a:t>
            </a:r>
            <a:r>
              <a:rPr lang="fr-FR" dirty="0"/>
              <a:t>, est quelque chose qui est là pour quelqu’un en vue de quelque chose sous quelque rapport ou capacité. Il s’adresse à quelqu’un, c’est-à-dire crée dans l’esprit de cette personne un signe équivalent ou éventuellement un signe plus développé. Ce signe qu’il crée, je l’appelle </a:t>
            </a:r>
            <a:r>
              <a:rPr lang="fr-FR" i="1" dirty="0"/>
              <a:t>interprétant </a:t>
            </a:r>
            <a:r>
              <a:rPr lang="fr-FR" dirty="0"/>
              <a:t>du premier signe. Le signe est là pour quelque chose, son </a:t>
            </a:r>
            <a:r>
              <a:rPr lang="fr-FR" i="1" dirty="0"/>
              <a:t>objet. </a:t>
            </a:r>
            <a:r>
              <a:rPr lang="fr-FR" dirty="0"/>
              <a:t>Il est là pour cet objet, non pas sous tous les rapports, mais comme référence à une sorte d’idée, que j’ai parfois appelée la </a:t>
            </a:r>
            <a:r>
              <a:rPr lang="fr-FR" i="1" dirty="0"/>
              <a:t>base </a:t>
            </a:r>
            <a:r>
              <a:rPr lang="fr-FR" dirty="0"/>
              <a:t>du </a:t>
            </a:r>
            <a:r>
              <a:rPr lang="fr-FR" dirty="0" err="1"/>
              <a:t>representamen</a:t>
            </a:r>
            <a:r>
              <a:rPr lang="fr-FR" dirty="0"/>
              <a:t> » (Peirce, 1931-1935-1978, vol. 1, § 339).</a:t>
            </a:r>
            <a:endParaRPr lang="en-US" dirty="0"/>
          </a:p>
          <a:p>
            <a:pPr marL="514350" lvl="0" indent="-514350">
              <a:buFont typeface="+mj-lt"/>
              <a:buAutoNum type="arabicPeriod"/>
            </a:pPr>
            <a:endParaRPr lang="en-US" dirty="0"/>
          </a:p>
        </p:txBody>
      </p:sp>
    </p:spTree>
    <p:extLst>
      <p:ext uri="{BB962C8B-B14F-4D97-AF65-F5344CB8AC3E}">
        <p14:creationId xmlns:p14="http://schemas.microsoft.com/office/powerpoint/2010/main" val="360845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dirty="0"/>
              <a:t>Unités métrique musicales minimales: Déterminant gestuel instrumental</a:t>
            </a:r>
            <a:endParaRPr lang="en-US" sz="3600"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fontScale="92500" lnSpcReduction="20000"/>
          </a:bodyPr>
          <a:lstStyle/>
          <a:p>
            <a:r>
              <a:rPr lang="fr-FR" dirty="0"/>
              <a:t>Ces considérations s’extrapolent à la musique instrumentale. </a:t>
            </a:r>
          </a:p>
          <a:p>
            <a:r>
              <a:rPr lang="fr-FR" dirty="0"/>
              <a:t>Lorsqu’elle est mesurée, celle-ci est soumise principalement à la contrainte de la référence gestuelle chorégraphique/rituelle, tout en maintenant une part de détermination qui serait inhérente à une sorte de texte implicite, et ce, en vertu de l’analogie qui existe entre certaines formes instrumentales mesurées et des formes vocales également mesurées. </a:t>
            </a:r>
          </a:p>
          <a:p>
            <a:r>
              <a:rPr lang="fr-FR" dirty="0"/>
              <a:t>Dans ce cas, la référence syllabique des unités métriques musicales est à prendre en compte. </a:t>
            </a:r>
          </a:p>
          <a:p>
            <a:r>
              <a:rPr lang="fr-FR" dirty="0"/>
              <a:t>Quant à la musique instrumentale non-mesurée, comme le </a:t>
            </a:r>
            <a:r>
              <a:rPr lang="fr-FR" i="1" dirty="0" err="1"/>
              <a:t>taqsīm</a:t>
            </a:r>
            <a:r>
              <a:rPr lang="fr-FR" dirty="0"/>
              <a:t>, la référence demeure le modèle cantillatoire pour les traditions musicales du Mašriq, en sorte que le texte instrumental doive donner lieu à une analyse syllabée similaire à celle qui se fait pour la cantillation vocale d’un texte prosaïque ou poétique. </a:t>
            </a:r>
          </a:p>
        </p:txBody>
      </p:sp>
    </p:spTree>
    <p:extLst>
      <p:ext uri="{BB962C8B-B14F-4D97-AF65-F5344CB8AC3E}">
        <p14:creationId xmlns:p14="http://schemas.microsoft.com/office/powerpoint/2010/main" val="354466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r>
              <a:rPr lang="fr-FR" dirty="0"/>
              <a:t>3. Grammaire musicale universelle</a:t>
            </a:r>
          </a:p>
        </p:txBody>
      </p:sp>
      <p:sp>
        <p:nvSpPr>
          <p:cNvPr id="4" name="Content Placeholder 3">
            <a:extLst>
              <a:ext uri="{FF2B5EF4-FFF2-40B4-BE49-F238E27FC236}">
                <a16:creationId xmlns:a16="http://schemas.microsoft.com/office/drawing/2014/main" id="{00E4028A-CA5A-44BA-834B-F9BAB61DC281}"/>
              </a:ext>
            </a:extLst>
          </p:cNvPr>
          <p:cNvSpPr>
            <a:spLocks noGrp="1"/>
          </p:cNvSpPr>
          <p:nvPr>
            <p:ph idx="1"/>
          </p:nvPr>
        </p:nvSpPr>
        <p:spPr/>
        <p:txBody>
          <a:bodyPr>
            <a:normAutofit fontScale="77500" lnSpcReduction="20000"/>
          </a:bodyPr>
          <a:lstStyle/>
          <a:p>
            <a:r>
              <a:rPr lang="fr-FR" dirty="0"/>
              <a:t>Part grammaticale modulaire et paramétrable différentielle</a:t>
            </a:r>
          </a:p>
          <a:p>
            <a:r>
              <a:rPr lang="fr-FR" dirty="0"/>
              <a:t>la texture musicale, relève de la part modulaire et paramétrable différentielle de cette grammaticalité. </a:t>
            </a:r>
          </a:p>
          <a:p>
            <a:r>
              <a:rPr lang="fr-FR" dirty="0"/>
              <a:t>Quant à l’organisation texturale de l’énonciation musicale, elle constitue un important point de clivage entre d’une part la langue modale et la langue pentatonique et d’autre part la langue tonale. </a:t>
            </a:r>
          </a:p>
          <a:p>
            <a:r>
              <a:rPr lang="fr-FR" dirty="0"/>
              <a:t>En fait et même si les énoncés modaux sont susceptibles de se développer en texture polyphonique (en raison d’un bourdon (fixe ou mobile) ou d’un ostinato accompagnant la mélodie, ou en conséquence d’une hétérophonie extrême), cette polyphonie demeure linéaire horizontale et se focalise téléologiquement strictement sur la finale modale, tout en respectant la structuration intervallique des échelles modales. </a:t>
            </a:r>
          </a:p>
          <a:p>
            <a:r>
              <a:rPr lang="fr-FR" dirty="0"/>
              <a:t>Tout à l’opposé, l’organisation texturale polyphonique verticale de la musique tonale sur la base d’accords verticaux de trois ou quatre hauteurs que séparent des tierces majeures et mineures est non seulement incompatible avec le noyau et les échelles de genre zalzalien, mais elle conduit à la diatonisation de ces échelles (Yassine, 2021).</a:t>
            </a:r>
          </a:p>
        </p:txBody>
      </p:sp>
    </p:spTree>
    <p:extLst>
      <p:ext uri="{BB962C8B-B14F-4D97-AF65-F5344CB8AC3E}">
        <p14:creationId xmlns:p14="http://schemas.microsoft.com/office/powerpoint/2010/main" val="340434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fr-FR" sz="4800" dirty="0">
                <a:latin typeface="Adobe Arabic" panose="02040503050201020203" pitchFamily="18" charset="-78"/>
                <a:cs typeface="Adobe Arabic" panose="02040503050201020203" pitchFamily="18" charset="-78"/>
              </a:rPr>
              <a:t>Typologie des textures musicales</a:t>
            </a:r>
            <a:endParaRPr lang="ar-LB" sz="4000" dirty="0">
              <a:latin typeface="Adobe Arabic" panose="02040503050201020203" pitchFamily="18" charset="-78"/>
              <a:cs typeface="Adobe Arabic" panose="02040503050201020203" pitchFamily="18" charset="-78"/>
            </a:endParaRPr>
          </a:p>
        </p:txBody>
      </p:sp>
      <p:sp>
        <p:nvSpPr>
          <p:cNvPr id="4" name="Date Placeholder 3"/>
          <p:cNvSpPr>
            <a:spLocks noGrp="1"/>
          </p:cNvSpPr>
          <p:nvPr>
            <p:ph type="dt" sz="half" idx="2"/>
          </p:nvPr>
        </p:nvSpPr>
        <p:spPr/>
        <p:txBody>
          <a:bodyPr/>
          <a:lstStyle/>
          <a:p>
            <a:fld id="{EE0FAA56-B270-F543-839C-0892D670D67D}" type="datetime1">
              <a:rPr lang="en-US" smtClean="0"/>
              <a:t>1/20/2025</a:t>
            </a:fld>
            <a:endParaRPr lang="en-US" dirty="0"/>
          </a:p>
        </p:txBody>
      </p:sp>
      <p:sp>
        <p:nvSpPr>
          <p:cNvPr id="5" name="Footer Placeholder 4"/>
          <p:cNvSpPr>
            <a:spLocks noGrp="1"/>
          </p:cNvSpPr>
          <p:nvPr>
            <p:ph type="ftr" sz="quarter" idx="3"/>
          </p:nvPr>
        </p:nvSpPr>
        <p:spPr/>
        <p:txBody>
          <a:bodyPr/>
          <a:lstStyle/>
          <a:p>
            <a:r>
              <a:rPr lang="fr-FR"/>
              <a:t>© Université Antonine</a:t>
            </a:r>
            <a:endParaRPr lang="en-US" dirty="0"/>
          </a:p>
        </p:txBody>
      </p:sp>
      <p:sp>
        <p:nvSpPr>
          <p:cNvPr id="6" name="Slide Number Placeholder 5"/>
          <p:cNvSpPr>
            <a:spLocks noGrp="1"/>
          </p:cNvSpPr>
          <p:nvPr>
            <p:ph type="sldNum" sz="quarter" idx="4"/>
          </p:nvPr>
        </p:nvSpPr>
        <p:spPr/>
        <p:txBody>
          <a:bodyPr/>
          <a:lstStyle/>
          <a:p>
            <a:fld id="{BFEBEB0A-9E3D-4B14-9782-E2AE3DA60D96}" type="slidenum">
              <a:rPr lang="en-US" smtClean="0"/>
              <a:pPr/>
              <a:t>63</a:t>
            </a:fld>
            <a:endParaRPr lang="en-US" dirty="0"/>
          </a:p>
        </p:txBody>
      </p:sp>
      <p:graphicFrame>
        <p:nvGraphicFramePr>
          <p:cNvPr id="12" name="Espace réservé du contenu 11">
            <a:extLst>
              <a:ext uri="{FF2B5EF4-FFF2-40B4-BE49-F238E27FC236}">
                <a16:creationId xmlns:a16="http://schemas.microsoft.com/office/drawing/2014/main" id="{49C88FEB-A712-45AD-A711-8DD544B9CE3C}"/>
              </a:ext>
            </a:extLst>
          </p:cNvPr>
          <p:cNvGraphicFramePr>
            <a:graphicFrameLocks noGrp="1"/>
          </p:cNvGraphicFramePr>
          <p:nvPr>
            <p:ph idx="1"/>
          </p:nvPr>
        </p:nvGraphicFramePr>
        <p:xfrm>
          <a:off x="2286000" y="1979613"/>
          <a:ext cx="7543800" cy="392271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14" name="Mahtiyâlî">
            <a:hlinkClick r:id="" action="ppaction://media"/>
            <a:extLst>
              <a:ext uri="{FF2B5EF4-FFF2-40B4-BE49-F238E27FC236}">
                <a16:creationId xmlns:a16="http://schemas.microsoft.com/office/drawing/2014/main" id="{0BBD4B67-B388-4A2D-9A4E-4C9D091D751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6961084" y="2550000"/>
            <a:ext cx="609600" cy="609600"/>
          </a:xfrm>
          <a:prstGeom prst="rect">
            <a:avLst/>
          </a:prstGeom>
        </p:spPr>
      </p:pic>
      <p:pic>
        <p:nvPicPr>
          <p:cNvPr id="8" name="Track No02">
            <a:hlinkClick r:id="" action="ppaction://media"/>
            <a:extLst>
              <a:ext uri="{FF2B5EF4-FFF2-40B4-BE49-F238E27FC236}">
                <a16:creationId xmlns:a16="http://schemas.microsoft.com/office/drawing/2014/main" id="{5DE42B4F-7727-48FE-A85F-3E2D09D3C43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4729559" y="2929869"/>
            <a:ext cx="609600" cy="609600"/>
          </a:xfrm>
          <a:prstGeom prst="rect">
            <a:avLst/>
          </a:prstGeom>
        </p:spPr>
      </p:pic>
      <p:pic>
        <p:nvPicPr>
          <p:cNvPr id="9" name="06 Folias">
            <a:hlinkClick r:id="" action="ppaction://media"/>
            <a:extLst>
              <a:ext uri="{FF2B5EF4-FFF2-40B4-BE49-F238E27FC236}">
                <a16:creationId xmlns:a16="http://schemas.microsoft.com/office/drawing/2014/main" id="{9DB88522-989E-4815-B45E-571D0C65B9EB}"/>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2292852" y="2112493"/>
            <a:ext cx="609600" cy="609600"/>
          </a:xfrm>
          <a:prstGeom prst="rect">
            <a:avLst/>
          </a:prstGeom>
        </p:spPr>
      </p:pic>
      <p:pic>
        <p:nvPicPr>
          <p:cNvPr id="3" name="08 Troparion Of The Nativity Of Chri">
            <a:hlinkClick r:id="" action="ppaction://media"/>
            <a:extLst>
              <a:ext uri="{FF2B5EF4-FFF2-40B4-BE49-F238E27FC236}">
                <a16:creationId xmlns:a16="http://schemas.microsoft.com/office/drawing/2014/main" id="{5A8E6AE2-C41F-49BE-8319-43E1C06D4FC8}"/>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5327373" y="4502429"/>
            <a:ext cx="609600" cy="609600"/>
          </a:xfrm>
          <a:prstGeom prst="rect">
            <a:avLst/>
          </a:prstGeom>
        </p:spPr>
      </p:pic>
      <p:pic>
        <p:nvPicPr>
          <p:cNvPr id="7" name="Vendredi Saint Orthodoxe">
            <a:hlinkClick r:id="" action="ppaction://media"/>
            <a:extLst>
              <a:ext uri="{FF2B5EF4-FFF2-40B4-BE49-F238E27FC236}">
                <a16:creationId xmlns:a16="http://schemas.microsoft.com/office/drawing/2014/main" id="{A08271BD-ED88-4B9A-AE80-C3A22F1A2F79}"/>
              </a:ext>
            </a:extLst>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8786194" y="4330151"/>
            <a:ext cx="609600" cy="609600"/>
          </a:xfrm>
          <a:prstGeom prst="rect">
            <a:avLst/>
          </a:prstGeom>
        </p:spPr>
      </p:pic>
    </p:spTree>
    <p:extLst>
      <p:ext uri="{BB962C8B-B14F-4D97-AF65-F5344CB8AC3E}">
        <p14:creationId xmlns:p14="http://schemas.microsoft.com/office/powerpoint/2010/main" val="1287113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0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705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50197" fill="hold"/>
                                        <p:tgtEl>
                                          <p:spTgt spid="14"/>
                                        </p:tgtEl>
                                      </p:cBhvr>
                                    </p:cmd>
                                  </p:childTnLst>
                                </p:cTn>
                              </p:par>
                            </p:childTnLst>
                          </p:cTn>
                        </p:par>
                      </p:childTnLst>
                    </p:cTn>
                  </p:par>
                </p:childTnLst>
              </p:cTn>
              <p:nextCondLst>
                <p:cond evt="onClick" delay="0">
                  <p:tgtEl>
                    <p:spTgt spid="14"/>
                  </p:tgtEl>
                </p:cond>
              </p:nextCondLst>
            </p:seq>
            <p:audio>
              <p:cMediaNode vol="80000">
                <p:cTn id="16" fill="hold" display="0">
                  <p:stCondLst>
                    <p:cond delay="indefinite"/>
                  </p:stCondLst>
                  <p:endCondLst>
                    <p:cond evt="onStopAudio" delay="0">
                      <p:tgtEl>
                        <p:sldTgt/>
                      </p:tgtEl>
                    </p:cond>
                  </p:endCondLst>
                </p:cTn>
                <p:tgtEl>
                  <p:spTgt spid="14"/>
                </p:tgtEl>
              </p:cMediaNode>
            </p:audio>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89381" fill="hold"/>
                                        <p:tgtEl>
                                          <p:spTgt spid="8"/>
                                        </p:tgtEl>
                                      </p:cBhvr>
                                    </p:cmd>
                                  </p:childTnLst>
                                </p:cTn>
                              </p:par>
                            </p:childTnLst>
                          </p:cTn>
                        </p:par>
                      </p:childTnLst>
                    </p:cTn>
                  </p:par>
                </p:childTnLst>
              </p:cTn>
              <p:nextCondLst>
                <p:cond evt="onClick" delay="0">
                  <p:tgtEl>
                    <p:spTgt spid="8"/>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37703" fill="hold"/>
                                        <p:tgtEl>
                                          <p:spTgt spid="9"/>
                                        </p:tgtEl>
                                      </p:cBhvr>
                                    </p:cmd>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9"/>
                </p:tgtEl>
              </p:cMediaNode>
            </p:audio>
            <p:audio>
              <p:cMediaNode vol="80000">
                <p:cTn id="29" fill="hold" display="0">
                  <p:stCondLst>
                    <p:cond delay="indefinite"/>
                  </p:stCondLst>
                  <p:endCondLst>
                    <p:cond evt="onStopAudio" delay="0">
                      <p:tgtEl>
                        <p:sldTgt/>
                      </p:tgtEl>
                    </p:cond>
                  </p:endCondLst>
                </p:cTn>
                <p:tgtEl>
                  <p:spTgt spid="3"/>
                </p:tgtEl>
              </p:cMediaNode>
            </p:audio>
            <p:audio>
              <p:cMediaNode vol="80000">
                <p:cTn id="30" fill="hold" display="0">
                  <p:stCondLst>
                    <p:cond delay="indefinite"/>
                  </p:stCondLst>
                  <p:endCondLst>
                    <p:cond evt="onStopAudio" delay="0">
                      <p:tgtEl>
                        <p:sldTgt/>
                      </p:tgtEl>
                    </p:cond>
                  </p:endCondLst>
                </p:cTn>
                <p:tgtEl>
                  <p:spTgt spid="7"/>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dirty="0"/>
              <a:t>4. La musique dans sa dimension esthétique</a:t>
            </a:r>
            <a:endParaRPr lang="en-US" dirty="0"/>
          </a:p>
        </p:txBody>
      </p:sp>
      <p:sp>
        <p:nvSpPr>
          <p:cNvPr id="4" name="Content Placeholder 3">
            <a:extLst>
              <a:ext uri="{FF2B5EF4-FFF2-40B4-BE49-F238E27FC236}">
                <a16:creationId xmlns:a16="http://schemas.microsoft.com/office/drawing/2014/main" id="{A8221402-52E1-42CD-BE93-286F1FE372D6}"/>
              </a:ext>
            </a:extLst>
          </p:cNvPr>
          <p:cNvSpPr>
            <a:spLocks noGrp="1"/>
          </p:cNvSpPr>
          <p:nvPr>
            <p:ph idx="1"/>
          </p:nvPr>
        </p:nvSpPr>
        <p:spPr/>
        <p:txBody>
          <a:bodyPr/>
          <a:lstStyle/>
          <a:p>
            <a:r>
              <a:rPr lang="fr-FR" dirty="0"/>
              <a:t>La transmission traditionnelle de l’art musical.</a:t>
            </a:r>
          </a:p>
          <a:p>
            <a:pPr marL="514350" indent="-514350">
              <a:buFont typeface="+mj-lt"/>
              <a:buAutoNum type="alphaLcPeriod"/>
            </a:pPr>
            <a:r>
              <a:rPr lang="fr-FR" dirty="0"/>
              <a:t>Transmission imitative, répétitive, réitérative.</a:t>
            </a:r>
          </a:p>
          <a:p>
            <a:pPr marL="514350" indent="-514350">
              <a:buFont typeface="+mj-lt"/>
              <a:buAutoNum type="alphaLcPeriod"/>
            </a:pPr>
            <a:r>
              <a:rPr lang="fr-FR" dirty="0"/>
              <a:t>Transmission initiatique, herméneutique, artistique</a:t>
            </a:r>
          </a:p>
          <a:p>
            <a:pPr marL="514350" indent="-514350">
              <a:buFont typeface="+mj-lt"/>
              <a:buAutoNum type="arabicPeriod"/>
            </a:pPr>
            <a:r>
              <a:rPr lang="fr-FR" dirty="0"/>
              <a:t>Tradition réitérative</a:t>
            </a:r>
          </a:p>
          <a:p>
            <a:pPr marL="514350" indent="-514350">
              <a:buFont typeface="+mj-lt"/>
              <a:buAutoNum type="arabicPeriod"/>
            </a:pPr>
            <a:r>
              <a:rPr lang="fr-FR" dirty="0"/>
              <a:t>Tradition créative</a:t>
            </a:r>
          </a:p>
          <a:p>
            <a:pPr marL="514350" indent="-514350">
              <a:buFont typeface="+mj-lt"/>
              <a:buAutoNum type="arabicPeriod"/>
            </a:pPr>
            <a:r>
              <a:rPr lang="fr-FR" dirty="0"/>
              <a:t>Modernité</a:t>
            </a:r>
            <a:endParaRPr lang="en-US" dirty="0"/>
          </a:p>
        </p:txBody>
      </p:sp>
    </p:spTree>
    <p:extLst>
      <p:ext uri="{BB962C8B-B14F-4D97-AF65-F5344CB8AC3E}">
        <p14:creationId xmlns:p14="http://schemas.microsoft.com/office/powerpoint/2010/main" val="87567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lstStyle/>
          <a:p>
            <a:r>
              <a:rPr lang="fr-FR" dirty="0"/>
              <a:t>2. Le signe linguistique et ses significations.</a:t>
            </a:r>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fontScale="62500" lnSpcReduction="20000"/>
          </a:bodyPr>
          <a:lstStyle/>
          <a:p>
            <a:pPr marL="514350" lvl="0" indent="-514350">
              <a:buFont typeface="+mj-lt"/>
              <a:buAutoNum type="arabicPeriod"/>
            </a:pPr>
            <a:r>
              <a:rPr lang="fr-FR" dirty="0"/>
              <a:t>Saussure: Signifiant (face sensible) – Signifié (face conceptuelle)</a:t>
            </a:r>
          </a:p>
          <a:p>
            <a:pPr marL="514350" indent="-514350">
              <a:buFont typeface="+mj-lt"/>
              <a:buAutoNum type="arabicPeriod"/>
            </a:pPr>
            <a:r>
              <a:rPr lang="fr-FR" dirty="0"/>
              <a:t>Le procès de la signifiance du langage verbal se fonde en premier lieu sur le signe, cette unité de la langue que représente le triangle sémiotique. </a:t>
            </a:r>
          </a:p>
          <a:p>
            <a:pPr marL="514350" indent="-514350">
              <a:buFont typeface="+mj-lt"/>
              <a:buAutoNum type="arabicPeriod"/>
            </a:pPr>
            <a:r>
              <a:rPr lang="fr-FR" dirty="0"/>
              <a:t>Celui-ci est hérité de la triade scolastique </a:t>
            </a:r>
            <a:r>
              <a:rPr lang="fr-FR" i="1" dirty="0"/>
              <a:t>vox – </a:t>
            </a:r>
            <a:r>
              <a:rPr lang="fr-FR" i="1" dirty="0" err="1"/>
              <a:t>conceptus</a:t>
            </a:r>
            <a:r>
              <a:rPr lang="fr-FR" i="1" dirty="0"/>
              <a:t> – </a:t>
            </a:r>
            <a:r>
              <a:rPr lang="fr-FR" i="1" dirty="0" err="1"/>
              <a:t>res</a:t>
            </a:r>
            <a:r>
              <a:rPr lang="fr-FR" i="1" dirty="0"/>
              <a:t>.</a:t>
            </a:r>
            <a:r>
              <a:rPr lang="fr-FR" dirty="0"/>
              <a:t> Il relie le signe, dans sa double face formelle -sonore ou graphique- (signifiant, Sa) et conceptuelle-référentielle (signifié, Sé, référence), à un référent mondain (Ogden et Richards, 1923, Ullmann, 1952, Kerbrat-</a:t>
            </a:r>
            <a:r>
              <a:rPr lang="fr-FR" dirty="0" err="1"/>
              <a:t>Orecchioni</a:t>
            </a:r>
            <a:r>
              <a:rPr lang="fr-FR" dirty="0"/>
              <a:t>, 2005, Meeùs, 2012-2013). </a:t>
            </a:r>
          </a:p>
          <a:p>
            <a:pPr marL="514350" indent="-514350">
              <a:buFont typeface="+mj-lt"/>
              <a:buAutoNum type="arabicPeriod"/>
            </a:pPr>
            <a:r>
              <a:rPr lang="fr-FR" dirty="0"/>
              <a:t>Quant au processus sémiotique établi par </a:t>
            </a:r>
            <a:r>
              <a:rPr lang="fr-CA" dirty="0"/>
              <a:t>Charles Sanders Peirce,</a:t>
            </a:r>
            <a:r>
              <a:rPr lang="fr-FR" dirty="0"/>
              <a:t> il consiste en un rapport triadique qui repose sur un signe </a:t>
            </a:r>
            <a:r>
              <a:rPr lang="fr-FR" sz="2700" dirty="0"/>
              <a:t>matériel</a:t>
            </a:r>
            <a:r>
              <a:rPr lang="fr-FR" dirty="0"/>
              <a:t>, ou </a:t>
            </a:r>
            <a:r>
              <a:rPr lang="fr-FR" i="1" dirty="0" err="1"/>
              <a:t>representamen</a:t>
            </a:r>
            <a:r>
              <a:rPr lang="fr-FR" dirty="0"/>
              <a:t> (premier), qui dénote un </a:t>
            </a:r>
            <a:r>
              <a:rPr lang="fr-FR" i="1" dirty="0"/>
              <a:t>objet</a:t>
            </a:r>
            <a:r>
              <a:rPr lang="fr-FR" dirty="0"/>
              <a:t> de pensée (second), grâce à un </a:t>
            </a:r>
            <a:r>
              <a:rPr lang="fr-FR" i="1" dirty="0"/>
              <a:t>interprétant</a:t>
            </a:r>
            <a:r>
              <a:rPr lang="fr-FR" dirty="0"/>
              <a:t> (troisième). Ainsi les objets forment-ils « une série infinie de représentations, chacune représentant la précédente » (Peirce, 1931-1935-1978, vol. 1, § 339). La description de Peirce se résume donc à celle du </a:t>
            </a:r>
            <a:r>
              <a:rPr lang="fr-FR" i="1" dirty="0"/>
              <a:t>réseau </a:t>
            </a:r>
            <a:r>
              <a:rPr lang="fr-FR" dirty="0"/>
              <a:t>(sémantique ou) </a:t>
            </a:r>
            <a:r>
              <a:rPr lang="fr-FR" i="1" dirty="0"/>
              <a:t>sémiotique, </a:t>
            </a:r>
            <a:r>
              <a:rPr lang="fr-FR" dirty="0"/>
              <a:t>où chaque signe peut déterminer plusieurs interprétants et renvoyer à plusieurs objets (Meeùs, 1992a). </a:t>
            </a:r>
            <a:endParaRPr lang="en-US" dirty="0"/>
          </a:p>
          <a:p>
            <a:pPr hangingPunct="0"/>
            <a:r>
              <a:rPr lang="fr-FR" dirty="0"/>
              <a:t>« Un signe, ou </a:t>
            </a:r>
            <a:r>
              <a:rPr lang="fr-FR" i="1" dirty="0" err="1"/>
              <a:t>representamen</a:t>
            </a:r>
            <a:r>
              <a:rPr lang="fr-FR" dirty="0"/>
              <a:t>, est quelque chose qui est là pour quelqu’un en vue de quelque chose sous quelque rapport ou capacité. Il s’adresse à quelqu’un, c’est-à-dire crée dans l’esprit de cette personne un signe équivalent ou éventuellement un signe plus développé. Ce signe qu’il crée, je l’appelle </a:t>
            </a:r>
            <a:r>
              <a:rPr lang="fr-FR" i="1" dirty="0"/>
              <a:t>interprétant </a:t>
            </a:r>
            <a:r>
              <a:rPr lang="fr-FR" dirty="0"/>
              <a:t>du premier signe. Le signe est là pour quelque chose, son </a:t>
            </a:r>
            <a:r>
              <a:rPr lang="fr-FR" i="1" dirty="0"/>
              <a:t>objet. </a:t>
            </a:r>
            <a:r>
              <a:rPr lang="fr-FR" dirty="0"/>
              <a:t>Il est là pour cet objet, non pas sous tous les rapports, mais comme référence à une sorte d’idée, que j’ai parfois appelée la </a:t>
            </a:r>
            <a:r>
              <a:rPr lang="fr-FR" i="1" dirty="0"/>
              <a:t>base </a:t>
            </a:r>
            <a:r>
              <a:rPr lang="fr-FR" dirty="0"/>
              <a:t>du </a:t>
            </a:r>
            <a:r>
              <a:rPr lang="fr-FR" dirty="0" err="1"/>
              <a:t>representamen</a:t>
            </a:r>
            <a:r>
              <a:rPr lang="fr-FR" dirty="0"/>
              <a:t> » (Peirce, 1931-1935-1978, vol. 1, § 339).</a:t>
            </a:r>
            <a:endParaRPr lang="en-US" dirty="0"/>
          </a:p>
          <a:p>
            <a:pPr marL="514350" lvl="0" indent="-514350">
              <a:buFont typeface="+mj-lt"/>
              <a:buAutoNum type="arabicPeriod"/>
            </a:pPr>
            <a:endParaRPr lang="en-US" dirty="0"/>
          </a:p>
        </p:txBody>
      </p:sp>
    </p:spTree>
    <p:extLst>
      <p:ext uri="{BB962C8B-B14F-4D97-AF65-F5344CB8AC3E}">
        <p14:creationId xmlns:p14="http://schemas.microsoft.com/office/powerpoint/2010/main" val="360845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lstStyle/>
          <a:p>
            <a:r>
              <a:rPr lang="fr-FR" dirty="0"/>
              <a:t>2. Le signe linguistique et ses significations.</a:t>
            </a:r>
          </a:p>
        </p:txBody>
      </p:sp>
      <p:pic>
        <p:nvPicPr>
          <p:cNvPr id="4" name="Picture 3">
            <a:extLst>
              <a:ext uri="{FF2B5EF4-FFF2-40B4-BE49-F238E27FC236}">
                <a16:creationId xmlns:a16="http://schemas.microsoft.com/office/drawing/2014/main" id="{6D9725F9-F59F-4B23-8A68-9F1E4D06CB8A}"/>
              </a:ext>
            </a:extLst>
          </p:cNvPr>
          <p:cNvPicPr>
            <a:picLocks noChangeAspect="1"/>
          </p:cNvPicPr>
          <p:nvPr/>
        </p:nvPicPr>
        <p:blipFill rotWithShape="1">
          <a:blip r:embed="rId2"/>
          <a:srcRect l="33043" t="37675" r="15435" b="19792"/>
          <a:stretch/>
        </p:blipFill>
        <p:spPr>
          <a:xfrm>
            <a:off x="371802" y="1550504"/>
            <a:ext cx="11435240" cy="5307495"/>
          </a:xfrm>
          <a:prstGeom prst="rect">
            <a:avLst/>
          </a:prstGeom>
        </p:spPr>
      </p:pic>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70040C46-A6A9-4100-9373-1B1F32BA9B2C}"/>
                  </a:ext>
                </a:extLst>
              </p:cNvPr>
              <p:cNvGraphicFramePr>
                <a:graphicFrameLocks noChangeAspect="1"/>
              </p:cNvGraphicFramePr>
              <p:nvPr/>
            </p:nvGraphicFramePr>
            <p:xfrm>
              <a:off x="9144000" y="5143499"/>
              <a:ext cx="3048000" cy="1714500"/>
            </p:xfrm>
            <a:graphic>
              <a:graphicData uri="http://schemas.microsoft.com/office/powerpoint/2016/slidezoom">
                <pslz:sldZm>
                  <pslz:sldZmObj sldId="259" cId="2200845921">
                    <pslz:zmPr id="{570837F4-DA2C-4BA6-94D5-99DD38CE64E1}"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6" name="Slide Zoom 5">
                <a:hlinkClick r:id="rId4" action="ppaction://hlinksldjump"/>
                <a:extLst>
                  <a:ext uri="{FF2B5EF4-FFF2-40B4-BE49-F238E27FC236}">
                    <a16:creationId xmlns:a16="http://schemas.microsoft.com/office/drawing/2014/main" id="{70040C46-A6A9-4100-9373-1B1F32BA9B2C}"/>
                  </a:ext>
                </a:extLst>
              </p:cNvPr>
              <p:cNvPicPr>
                <a:picLocks noGrp="1" noRot="1" noChangeAspect="1" noMove="1" noResize="1" noEditPoints="1" noAdjustHandles="1" noChangeArrowheads="1" noChangeShapeType="1"/>
              </p:cNvPicPr>
              <p:nvPr/>
            </p:nvPicPr>
            <p:blipFill>
              <a:blip r:embed="rId5"/>
              <a:stretch>
                <a:fillRect/>
              </a:stretch>
            </p:blipFill>
            <p:spPr>
              <a:xfrm>
                <a:off x="9144000" y="5143499"/>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358321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Autofit/>
          </a:bodyPr>
          <a:lstStyle/>
          <a:p>
            <a:r>
              <a:rPr lang="fr-FR" sz="3600" dirty="0"/>
              <a:t>3. Les branches/composants linguistiques</a:t>
            </a:r>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p:txBody>
          <a:bodyPr>
            <a:normAutofit lnSpcReduction="10000"/>
          </a:bodyPr>
          <a:lstStyle/>
          <a:p>
            <a:pPr marL="514350" lvl="0" indent="-514350">
              <a:buFont typeface="+mj-lt"/>
              <a:buAutoNum type="arabicPeriod"/>
            </a:pPr>
            <a:r>
              <a:rPr lang="fr-FR" dirty="0"/>
              <a:t>Phonologie: branche de la linguistique qui étudie l'organisation des sons au sein des différentes langues naturelles. </a:t>
            </a:r>
          </a:p>
          <a:p>
            <a:pPr marL="514350" lvl="0" indent="-514350">
              <a:buFont typeface="+mj-lt"/>
              <a:buAutoNum type="arabicPeriod"/>
            </a:pPr>
            <a:r>
              <a:rPr lang="fr-FR" dirty="0"/>
              <a:t>Morphologie: branche de la linguistique qui étudie la formation des mots et de leurs variations.</a:t>
            </a:r>
          </a:p>
          <a:p>
            <a:pPr marL="514350" lvl="0" indent="-514350">
              <a:buFont typeface="+mj-lt"/>
              <a:buAutoNum type="arabicPeriod"/>
            </a:pPr>
            <a:r>
              <a:rPr lang="fr-FR" dirty="0"/>
              <a:t>Syntaxe: branche de la linguistique qui étudie la manière dont les mots se combinent pour former des phrases ou des énoncés dans une langue. </a:t>
            </a:r>
          </a:p>
          <a:p>
            <a:pPr marL="514350" lvl="0" indent="-514350">
              <a:buFont typeface="+mj-lt"/>
              <a:buAutoNum type="arabicPeriod"/>
            </a:pPr>
            <a:r>
              <a:rPr lang="fr-FR" dirty="0"/>
              <a:t>Sémantique: branche de la linguistique qui étudie les signifiés, ce dont on parle, ce que l'on veut transmettre par un énoncé, soit l'ensemble des processus concourant à la construction d'un sens dans la communication (langagière particulièrement).</a:t>
            </a:r>
            <a:endParaRPr lang="en-US" dirty="0"/>
          </a:p>
          <a:p>
            <a:endParaRPr lang="fr-FR" i="1" dirty="0"/>
          </a:p>
          <a:p>
            <a:endParaRPr lang="en-US" i="1" dirty="0"/>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FED72E15-D1F8-4647-9668-2E50D9A2FE41}"/>
                  </a:ext>
                </a:extLst>
              </p:cNvPr>
              <p:cNvGraphicFramePr>
                <a:graphicFrameLocks noChangeAspect="1"/>
              </p:cNvGraphicFramePr>
              <p:nvPr/>
            </p:nvGraphicFramePr>
            <p:xfrm>
              <a:off x="10482470" y="5896388"/>
              <a:ext cx="1709530" cy="961611"/>
            </p:xfrm>
            <a:graphic>
              <a:graphicData uri="http://schemas.microsoft.com/office/powerpoint/2016/slidezoom">
                <pslz:sldZm>
                  <pslz:sldZmObj sldId="259" cId="2200845921">
                    <pslz:zmPr id="{5BF4D059-93E5-4D7A-B9BB-772350C2C05F}" returnToParent="0" transitionDur="1000">
                      <p166:blipFill xmlns:p166="http://schemas.microsoft.com/office/powerpoint/2016/6/main">
                        <a:blip r:embed="rId2"/>
                        <a:stretch>
                          <a:fillRect/>
                        </a:stretch>
                      </p166:blipFill>
                      <p166:spPr xmlns:p166="http://schemas.microsoft.com/office/powerpoint/2016/6/main">
                        <a:xfrm>
                          <a:off x="0" y="0"/>
                          <a:ext cx="1709530" cy="961611"/>
                        </a:xfrm>
                        <a:prstGeom prst="rect">
                          <a:avLst/>
                        </a:prstGeom>
                        <a:ln w="3175">
                          <a:solidFill>
                            <a:prstClr val="ltGray"/>
                          </a:solidFill>
                        </a:ln>
                      </p166:spPr>
                    </pslz:zmPr>
                  </pslz:sldZmObj>
                </pslz:sldZm>
              </a:graphicData>
            </a:graphic>
          </p:graphicFrame>
        </mc:Choice>
        <mc:Fallback xmlns="">
          <p:pic>
            <p:nvPicPr>
              <p:cNvPr id="4" name="Slide Zoom 3">
                <a:hlinkClick r:id="rId3" action="ppaction://hlinksldjump"/>
                <a:extLst>
                  <a:ext uri="{FF2B5EF4-FFF2-40B4-BE49-F238E27FC236}">
                    <a16:creationId xmlns:a16="http://schemas.microsoft.com/office/drawing/2014/main" id="{FED72E15-D1F8-4647-9668-2E50D9A2FE41}"/>
                  </a:ext>
                </a:extLst>
              </p:cNvPr>
              <p:cNvPicPr>
                <a:picLocks noGrp="1" noRot="1" noChangeAspect="1" noMove="1" noResize="1" noEditPoints="1" noAdjustHandles="1" noChangeArrowheads="1" noChangeShapeType="1"/>
              </p:cNvPicPr>
              <p:nvPr/>
            </p:nvPicPr>
            <p:blipFill>
              <a:blip r:embed="rId4"/>
              <a:stretch>
                <a:fillRect/>
              </a:stretch>
            </p:blipFill>
            <p:spPr>
              <a:xfrm>
                <a:off x="10482470" y="5896388"/>
                <a:ext cx="1709530" cy="961611"/>
              </a:xfrm>
              <a:prstGeom prst="rect">
                <a:avLst/>
              </a:prstGeom>
              <a:ln w="3175">
                <a:solidFill>
                  <a:prstClr val="ltGray"/>
                </a:solidFill>
              </a:ln>
            </p:spPr>
          </p:pic>
        </mc:Fallback>
      </mc:AlternateContent>
    </p:spTree>
    <p:extLst>
      <p:ext uri="{BB962C8B-B14F-4D97-AF65-F5344CB8AC3E}">
        <p14:creationId xmlns:p14="http://schemas.microsoft.com/office/powerpoint/2010/main" val="144212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10937</TotalTime>
  <Words>6581</Words>
  <Application>Microsoft Office PowerPoint</Application>
  <PresentationFormat>Grand écran</PresentationFormat>
  <Paragraphs>338</Paragraphs>
  <Slides>64</Slides>
  <Notes>6</Notes>
  <HiddenSlides>0</HiddenSlides>
  <MMClips>11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64</vt:i4>
      </vt:variant>
    </vt:vector>
  </HeadingPairs>
  <TitlesOfParts>
    <vt:vector size="71" baseType="lpstr">
      <vt:lpstr>Adobe Arabic</vt:lpstr>
      <vt:lpstr>Arial</vt:lpstr>
      <vt:lpstr>Calibri</vt:lpstr>
      <vt:lpstr>Calibri Light</vt:lpstr>
      <vt:lpstr>Cambria Math</vt:lpstr>
      <vt:lpstr>Times New Roman</vt:lpstr>
      <vt:lpstr>Office Theme</vt:lpstr>
      <vt:lpstr>Grammaticalité, sémiose et traitement neurocognitif de la musique  Séance 2  Institut de Musicothérapie de Nantes</vt:lpstr>
      <vt:lpstr>Introduction</vt:lpstr>
      <vt:lpstr>Introduction</vt:lpstr>
      <vt:lpstr>Introduction</vt:lpstr>
      <vt:lpstr>A. Prolégomènes linguistiques et sémiotiques</vt:lpstr>
      <vt:lpstr>Tripartition saussurienne du langage verbal : langage, langues (dialectes), parole.</vt:lpstr>
      <vt:lpstr>2. Le signe linguistique et ses significations.</vt:lpstr>
      <vt:lpstr>2. Le signe linguistique et ses significations.</vt:lpstr>
      <vt:lpstr>3. Les branches/composants linguistiques</vt:lpstr>
      <vt:lpstr>Rappels linguistiques : morphologie</vt:lpstr>
      <vt:lpstr>4. Double articulation du langage verbal</vt:lpstr>
      <vt:lpstr>5. Sémiologie/sémiotique.</vt:lpstr>
      <vt:lpstr>5. Sémiologie/sémiotique.</vt:lpstr>
      <vt:lpstr>6. Grammaire générative</vt:lpstr>
      <vt:lpstr>6. Grammaire générative</vt:lpstr>
      <vt:lpstr>6. Grammaire générative</vt:lpstr>
      <vt:lpstr>B. Transposition à la musique</vt:lpstr>
      <vt:lpstr>1. Musicalité</vt:lpstr>
      <vt:lpstr>2. Tripartition du langage musical</vt:lpstr>
      <vt:lpstr>2. Tripartition du langage musical</vt:lpstr>
      <vt:lpstr>3. Grammaires génératives musicales :</vt:lpstr>
      <vt:lpstr>3. Grammaires génératives musicales :</vt:lpstr>
      <vt:lpstr>2. Grammaires génératives musicales :</vt:lpstr>
      <vt:lpstr>2. Grammaires génératives musicales :</vt:lpstr>
      <vt:lpstr>2. Grammaires génératives musicales :</vt:lpstr>
      <vt:lpstr>2. Grammaires génératives musicales :</vt:lpstr>
      <vt:lpstr>Phonème musical</vt:lpstr>
      <vt:lpstr>Note focale/saillante</vt:lpstr>
      <vt:lpstr>Échelle mélodique, alphabet modal</vt:lpstr>
      <vt:lpstr>Qualification distinctive des intervalles de seconde</vt:lpstr>
      <vt:lpstr>Intervalle mélodique</vt:lpstr>
      <vt:lpstr>Qualification des intervalles mélodiques de seconde </vt:lpstr>
      <vt:lpstr>Système phonologique modal</vt:lpstr>
      <vt:lpstr>Système phonologique modal</vt:lpstr>
      <vt:lpstr>Typologie des échelles modales</vt:lpstr>
      <vt:lpstr>Typologie des échelles modales</vt:lpstr>
      <vt:lpstr>Typologie des échelles modales dans la théorie d’Aristoxène de Tarente</vt:lpstr>
      <vt:lpstr>Typologie revue des échelles modales</vt:lpstr>
      <vt:lpstr>Typologie des échelles modales</vt:lpstr>
      <vt:lpstr>Typologie des échelles modales</vt:lpstr>
      <vt:lpstr>3. Grammaire musicale universelle</vt:lpstr>
      <vt:lpstr>3. Grammaire musicale universelle</vt:lpstr>
      <vt:lpstr>3. Grammaire musicale universelle</vt:lpstr>
      <vt:lpstr>3. Grammaire musicale universelle</vt:lpstr>
      <vt:lpstr>3. Grammaire musicale universelle</vt:lpstr>
      <vt:lpstr>Morphologie en grammaire musicale: métrique et rythmique musicales</vt:lpstr>
      <vt:lpstr>Deux visions du rythme</vt:lpstr>
      <vt:lpstr>Deux organisations du rythme</vt:lpstr>
      <vt:lpstr>Chronométrique</vt:lpstr>
      <vt:lpstr>Chronométrique des phénomènes naturels</vt:lpstr>
      <vt:lpstr>Chronométrique en culture</vt:lpstr>
      <vt:lpstr>Chronométrique en culture</vt:lpstr>
      <vt:lpstr>Chronométrique en culture</vt:lpstr>
      <vt:lpstr>Chronométrique en culture</vt:lpstr>
      <vt:lpstr>Chronométrique en culture</vt:lpstr>
      <vt:lpstr>Chronométrique en culture</vt:lpstr>
      <vt:lpstr>Chronométrique en culture</vt:lpstr>
      <vt:lpstr>Unités métriques musicales minimales ou phonométriques ou pulsations</vt:lpstr>
      <vt:lpstr>Unités métrique musicales minimales: Déterminant verbal</vt:lpstr>
      <vt:lpstr>Unités métrique musicales minimales: Déterminant gestuel</vt:lpstr>
      <vt:lpstr>Unités métrique musicales minimales: Déterminant gestuel instrumental</vt:lpstr>
      <vt:lpstr>3. Grammaire musicale universelle</vt:lpstr>
      <vt:lpstr>Typologie des textures musicales</vt:lpstr>
      <vt:lpstr>4. La musique dans sa dimension esthétique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Nidaa ABOU MRAD</dc:creator>
  <cp:lastModifiedBy>Virginie FETIS</cp:lastModifiedBy>
  <cp:revision>172</cp:revision>
  <dcterms:created xsi:type="dcterms:W3CDTF">2022-01-24T12:25:09Z</dcterms:created>
  <dcterms:modified xsi:type="dcterms:W3CDTF">2025-01-20T10:31:17Z</dcterms:modified>
</cp:coreProperties>
</file>